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2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9FAD2-7F21-A14D-8FBD-899AD3756CCB}" type="datetimeFigureOut">
              <a:rPr lang="en-US" smtClean="0"/>
              <a:t>9/21/16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92B47-C918-2A41-B73D-339906D89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01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92B47-C918-2A41-B73D-339906D89D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24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9/21/16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9/21/16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9/21/16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9/21/16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9/21/16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9/21/16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2.1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Minerals Are All Around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02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Tetragonal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Tetragonal crystal </a:t>
            </a:r>
            <a:r>
              <a:rPr lang="en-US" dirty="0" smtClean="0">
                <a:solidFill>
                  <a:srgbClr val="FFFFFF"/>
                </a:solidFill>
              </a:rPr>
              <a:t>lattices result </a:t>
            </a:r>
            <a:r>
              <a:rPr lang="en-US" dirty="0">
                <a:solidFill>
                  <a:srgbClr val="FFFFFF"/>
                </a:solidFill>
              </a:rPr>
              <a:t>from stretching a cubic lattice along one of its lattice vectors, so that the </a:t>
            </a:r>
            <a:r>
              <a:rPr lang="en-US" dirty="0" smtClean="0">
                <a:solidFill>
                  <a:srgbClr val="FFFFFF"/>
                </a:solidFill>
              </a:rPr>
              <a:t>cube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becomes a rectangular</a:t>
            </a:r>
            <a:r>
              <a:rPr lang="en-US">
                <a:solidFill>
                  <a:srgbClr val="FFFFFF"/>
                </a:solidFill>
              </a:rPr>
              <a:t> </a:t>
            </a:r>
            <a:r>
              <a:rPr lang="en-US" smtClean="0">
                <a:solidFill>
                  <a:srgbClr val="FFFFFF"/>
                </a:solidFill>
              </a:rPr>
              <a:t>prism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smtClean="0">
                <a:solidFill>
                  <a:srgbClr val="FFFFFF"/>
                </a:solidFill>
              </a:rPr>
              <a:t>with </a:t>
            </a:r>
            <a:r>
              <a:rPr lang="en-US" dirty="0">
                <a:solidFill>
                  <a:srgbClr val="FFFFFF"/>
                </a:solidFill>
              </a:rPr>
              <a:t>a square base (</a:t>
            </a:r>
            <a:r>
              <a:rPr lang="en-US" i="1" dirty="0">
                <a:solidFill>
                  <a:srgbClr val="FFFFFF"/>
                </a:solidFill>
              </a:rPr>
              <a:t>a</a:t>
            </a:r>
            <a:r>
              <a:rPr lang="en-US" dirty="0">
                <a:solidFill>
                  <a:srgbClr val="FFFFFF"/>
                </a:solidFill>
              </a:rPr>
              <a:t> by </a:t>
            </a:r>
            <a:r>
              <a:rPr lang="en-US" i="1" dirty="0">
                <a:solidFill>
                  <a:srgbClr val="FFFFFF"/>
                </a:solidFill>
              </a:rPr>
              <a:t>a</a:t>
            </a:r>
            <a:r>
              <a:rPr lang="en-US" dirty="0">
                <a:solidFill>
                  <a:srgbClr val="FFFFFF"/>
                </a:solidFill>
              </a:rPr>
              <a:t>) and height (</a:t>
            </a:r>
            <a:r>
              <a:rPr lang="en-US" i="1" dirty="0">
                <a:solidFill>
                  <a:srgbClr val="FFFFFF"/>
                </a:solidFill>
              </a:rPr>
              <a:t>c</a:t>
            </a:r>
            <a:r>
              <a:rPr lang="en-US" dirty="0">
                <a:solidFill>
                  <a:srgbClr val="FFFFFF"/>
                </a:solidFill>
              </a:rPr>
              <a:t>, which is different from </a:t>
            </a:r>
            <a:r>
              <a:rPr lang="en-US" i="1" dirty="0">
                <a:solidFill>
                  <a:srgbClr val="FFFFFF"/>
                </a:solidFill>
              </a:rPr>
              <a:t>a</a:t>
            </a:r>
            <a:r>
              <a:rPr lang="en-US" dirty="0">
                <a:solidFill>
                  <a:srgbClr val="FFFFFF"/>
                </a:solidFill>
              </a:rPr>
              <a:t>)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603" b="6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7803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Hexagonal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Technically there are two types</a:t>
            </a:r>
          </a:p>
          <a:p>
            <a:r>
              <a:rPr lang="en-US" dirty="0" smtClean="0"/>
              <a:t>Just know hexagonal</a:t>
            </a:r>
          </a:p>
          <a:p>
            <a:r>
              <a:rPr lang="en-US" dirty="0" smtClean="0"/>
              <a:t>Forms in the shape of a hexagon when viewed from vertical axis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5608" r="56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017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Orthorhombic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Orthorhombic</a:t>
            </a:r>
            <a:r>
              <a:rPr lang="en-US" dirty="0"/>
              <a:t> </a:t>
            </a:r>
            <a:r>
              <a:rPr lang="en-US" dirty="0" smtClean="0"/>
              <a:t>lattices</a:t>
            </a:r>
            <a:r>
              <a:rPr lang="en-US" dirty="0"/>
              <a:t> </a:t>
            </a:r>
            <a:r>
              <a:rPr lang="en-US" dirty="0" smtClean="0"/>
              <a:t>result </a:t>
            </a:r>
            <a:r>
              <a:rPr lang="en-US" dirty="0"/>
              <a:t>from stretching a cubic </a:t>
            </a:r>
            <a:r>
              <a:rPr lang="en-US" dirty="0" smtClean="0"/>
              <a:t>lattice</a:t>
            </a:r>
            <a:r>
              <a:rPr lang="en-US" dirty="0"/>
              <a:t> </a:t>
            </a:r>
            <a:r>
              <a:rPr lang="en-US" dirty="0" smtClean="0"/>
              <a:t>along </a:t>
            </a:r>
            <a:r>
              <a:rPr lang="en-US" dirty="0"/>
              <a:t>two of its orthogonal pairs by two different factors, resulting in a rectangular </a:t>
            </a:r>
            <a:r>
              <a:rPr lang="en-US" dirty="0" smtClean="0"/>
              <a:t>prism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dirty="0"/>
              <a:t>a rectangular </a:t>
            </a:r>
            <a:r>
              <a:rPr lang="en-US" dirty="0" smtClean="0"/>
              <a:t>base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i="1" dirty="0"/>
              <a:t>a</a:t>
            </a:r>
            <a:r>
              <a:rPr lang="en-US" dirty="0"/>
              <a:t> by </a:t>
            </a:r>
            <a:r>
              <a:rPr lang="en-US" i="1" dirty="0"/>
              <a:t>b</a:t>
            </a:r>
            <a:r>
              <a:rPr lang="en-US" dirty="0"/>
              <a:t>) and height (</a:t>
            </a:r>
            <a:r>
              <a:rPr lang="en-US" i="1" dirty="0"/>
              <a:t>c</a:t>
            </a:r>
            <a:r>
              <a:rPr lang="en-US" dirty="0"/>
              <a:t>), such that </a:t>
            </a:r>
            <a:r>
              <a:rPr lang="en-US" i="1" dirty="0"/>
              <a:t>a</a:t>
            </a:r>
            <a:r>
              <a:rPr lang="en-US" dirty="0"/>
              <a:t>, </a:t>
            </a:r>
            <a:r>
              <a:rPr lang="en-US" i="1" dirty="0"/>
              <a:t>b</a:t>
            </a:r>
            <a:r>
              <a:rPr lang="en-US" dirty="0"/>
              <a:t>, and </a:t>
            </a:r>
            <a:r>
              <a:rPr lang="en-US" i="1" dirty="0"/>
              <a:t>c</a:t>
            </a:r>
            <a:r>
              <a:rPr lang="en-US" dirty="0"/>
              <a:t> are distinct.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9480" b="9480"/>
          <a:stretch>
            <a:fillRect/>
          </a:stretch>
        </p:blipFill>
        <p:spPr>
          <a:xfrm>
            <a:off x="6253609" y="152400"/>
            <a:ext cx="2890391" cy="325494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300" y="3606800"/>
            <a:ext cx="32385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2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Monoclinic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They form a rectangular </a:t>
            </a:r>
            <a:r>
              <a:rPr lang="en-US" dirty="0" smtClean="0"/>
              <a:t>prism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dirty="0"/>
              <a:t>a </a:t>
            </a:r>
            <a:r>
              <a:rPr lang="en-US" dirty="0" smtClean="0"/>
              <a:t>parallelogram</a:t>
            </a:r>
            <a:r>
              <a:rPr lang="en-US" dirty="0"/>
              <a:t> </a:t>
            </a:r>
            <a:r>
              <a:rPr lang="en-US" dirty="0" smtClean="0"/>
              <a:t>as </a:t>
            </a:r>
            <a:r>
              <a:rPr lang="en-US" dirty="0"/>
              <a:t>its base. Hence two vectors are perpendicular (meet at right angles), while the third vector meets the other two at an angle other than 90</a:t>
            </a:r>
            <a:r>
              <a:rPr lang="en-US" dirty="0" smtClean="0"/>
              <a:t>°</a:t>
            </a:r>
          </a:p>
          <a:p>
            <a:r>
              <a:rPr lang="en-US" dirty="0" smtClean="0"/>
              <a:t>Think of it as a pushed over Tetragonal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5075" b="-25075"/>
          <a:stretch>
            <a:fillRect/>
          </a:stretch>
        </p:blipFill>
        <p:spPr>
          <a:xfrm>
            <a:off x="4648200" y="-769899"/>
            <a:ext cx="4495800" cy="5062838"/>
          </a:xfrm>
        </p:spPr>
      </p:pic>
    </p:spTree>
    <p:extLst>
      <p:ext uri="{BB962C8B-B14F-4D97-AF65-F5344CB8AC3E}">
        <p14:creationId xmlns:p14="http://schemas.microsoft.com/office/powerpoint/2010/main" val="107630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Triclinic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 vector is at right </a:t>
            </a:r>
            <a:r>
              <a:rPr lang="en-US" dirty="0" smtClean="0"/>
              <a:t>angles (</a:t>
            </a:r>
            <a:r>
              <a:rPr lang="en-US" dirty="0"/>
              <a:t>90°)</a:t>
            </a:r>
            <a:r>
              <a:rPr lang="en-US" dirty="0" smtClean="0"/>
              <a:t>orthogonal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/>
              <a:t>another.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Think of it as a pushed over orthorhombic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2683" r="126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6424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23098" r="-23098"/>
          <a:stretch>
            <a:fillRect/>
          </a:stretch>
        </p:blipFill>
        <p:spPr>
          <a:xfrm>
            <a:off x="-1427558" y="93708"/>
            <a:ext cx="12175725" cy="6764292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0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are grouped according the their chemical makeups</a:t>
            </a:r>
          </a:p>
          <a:p>
            <a:r>
              <a:rPr lang="en-US" dirty="0" smtClean="0"/>
              <a:t>The most common group is silicates which contain oxygen and silicon – the two most common elements in the Earth’s crust – joined together</a:t>
            </a:r>
          </a:p>
          <a:p>
            <a:r>
              <a:rPr lang="en-US" dirty="0" smtClean="0"/>
              <a:t>Only about 30 elements make up about 90% of all rocks</a:t>
            </a:r>
          </a:p>
          <a:p>
            <a:r>
              <a:rPr lang="en-US" dirty="0" smtClean="0"/>
              <a:t>Some common silicates are quartz, feldspar, and mica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 Groupings and Silicates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60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 most common group</a:t>
            </a:r>
          </a:p>
          <a:p>
            <a:r>
              <a:rPr lang="en-US" dirty="0" smtClean="0"/>
              <a:t>Contain carbon and oxygen together</a:t>
            </a:r>
            <a:r>
              <a:rPr lang="en-US" dirty="0"/>
              <a:t> </a:t>
            </a:r>
            <a:r>
              <a:rPr lang="en-US" dirty="0" smtClean="0"/>
              <a:t>in a mineral</a:t>
            </a:r>
          </a:p>
          <a:p>
            <a:r>
              <a:rPr lang="en-US" dirty="0" smtClean="0"/>
              <a:t>Seashells are made of a carbonate</a:t>
            </a:r>
            <a:r>
              <a:rPr lang="en-US" dirty="0"/>
              <a:t> </a:t>
            </a:r>
            <a:r>
              <a:rPr lang="en-US" dirty="0" smtClean="0"/>
              <a:t>called calcite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25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Oxides contain the minerals from which most metals, such as tin and copper, are formed</a:t>
            </a:r>
          </a:p>
          <a:p>
            <a:r>
              <a:rPr lang="en-US" dirty="0" smtClean="0"/>
              <a:t>An oxide usually consists of an element, usually a metal, joined to oxygen</a:t>
            </a:r>
          </a:p>
          <a:p>
            <a:r>
              <a:rPr lang="en-US" smtClean="0"/>
              <a:t>This group </a:t>
            </a:r>
            <a:r>
              <a:rPr lang="en-US" dirty="0" smtClean="0"/>
              <a:t>includes hematite, a source of iron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Mineral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86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mineral is a substance that:</a:t>
            </a:r>
          </a:p>
          <a:p>
            <a:r>
              <a:rPr lang="en-US" dirty="0" smtClean="0"/>
              <a:t>Forms in nature</a:t>
            </a:r>
          </a:p>
          <a:p>
            <a:r>
              <a:rPr lang="en-US" dirty="0" smtClean="0"/>
              <a:t>Is a solid</a:t>
            </a:r>
          </a:p>
          <a:p>
            <a:r>
              <a:rPr lang="en-US" dirty="0" smtClean="0"/>
              <a:t>Has a definite chemical makeup</a:t>
            </a:r>
          </a:p>
          <a:p>
            <a:r>
              <a:rPr lang="en-US" dirty="0" smtClean="0"/>
              <a:t>Has a crystal structure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Minerals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99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 are they different?</a:t>
            </a:r>
          </a:p>
          <a:p>
            <a:r>
              <a:rPr lang="en-US" dirty="0" smtClean="0"/>
              <a:t>A rock only has two characteristics:</a:t>
            </a:r>
          </a:p>
          <a:p>
            <a:pPr lvl="1"/>
            <a:r>
              <a:rPr lang="en-US" dirty="0" smtClean="0"/>
              <a:t>It is a solid</a:t>
            </a:r>
          </a:p>
          <a:p>
            <a:pPr lvl="1"/>
            <a:r>
              <a:rPr lang="en-US" dirty="0" smtClean="0"/>
              <a:t>Forms naturally</a:t>
            </a:r>
          </a:p>
          <a:p>
            <a:r>
              <a:rPr lang="en-US" dirty="0" smtClean="0"/>
              <a:t>Two samples of the same type of rock may vary greatly in the amounts of different minerals they contain</a:t>
            </a:r>
          </a:p>
          <a:p>
            <a:r>
              <a:rPr lang="en-US" dirty="0" smtClean="0"/>
              <a:t>Minerals are always made up of the same proportions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are Minerals Different from “Rocks”?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36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4588"/>
          </a:xfrm>
        </p:spPr>
        <p:txBody>
          <a:bodyPr>
            <a:normAutofit/>
          </a:bodyPr>
          <a:lstStyle/>
          <a:p>
            <a:r>
              <a:rPr lang="en-US" dirty="0" smtClean="0"/>
              <a:t>All minerals are formed in nature</a:t>
            </a:r>
          </a:p>
          <a:p>
            <a:r>
              <a:rPr lang="en-US" dirty="0" smtClean="0"/>
              <a:t>What does that mean?</a:t>
            </a:r>
          </a:p>
          <a:p>
            <a:r>
              <a:rPr lang="en-US" dirty="0" smtClean="0"/>
              <a:t>Every type of mineral can form by processes that do not involve living things</a:t>
            </a:r>
          </a:p>
          <a:p>
            <a:pPr lvl="1"/>
            <a:r>
              <a:rPr lang="en-US" dirty="0" smtClean="0"/>
              <a:t>You will learn that some minerals are also produced by living things; however, all of them are produced by nonliving processes</a:t>
            </a:r>
          </a:p>
          <a:p>
            <a:r>
              <a:rPr lang="en-US" dirty="0" smtClean="0"/>
              <a:t>Some form when molten rock cools</a:t>
            </a:r>
          </a:p>
          <a:p>
            <a:r>
              <a:rPr lang="en-US" dirty="0" smtClean="0"/>
              <a:t>Some form from evaporation of salt water</a:t>
            </a:r>
          </a:p>
          <a:p>
            <a:r>
              <a:rPr lang="en-US" dirty="0" smtClean="0"/>
              <a:t>Some form from high pressure in the Earth</a:t>
            </a:r>
          </a:p>
          <a:p>
            <a:r>
              <a:rPr lang="en-US" dirty="0" smtClean="0"/>
              <a:t>And more!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Formed in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17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solid?</a:t>
            </a:r>
          </a:p>
          <a:p>
            <a:r>
              <a:rPr lang="en-US" dirty="0" smtClean="0"/>
              <a:t>It has a definite volume and a rigid shape</a:t>
            </a:r>
          </a:p>
          <a:p>
            <a:r>
              <a:rPr lang="en-US" dirty="0" smtClean="0"/>
              <a:t>A substance that is a liquid or a gas is not a mineral</a:t>
            </a:r>
          </a:p>
          <a:p>
            <a:r>
              <a:rPr lang="en-US" dirty="0" smtClean="0"/>
              <a:t>However, in some cases its solid form is a mineral</a:t>
            </a:r>
          </a:p>
          <a:p>
            <a:r>
              <a:rPr lang="en-US" dirty="0" smtClean="0"/>
              <a:t>For one Extra Credit point..</a:t>
            </a:r>
          </a:p>
          <a:p>
            <a:r>
              <a:rPr lang="en-US" dirty="0" smtClean="0"/>
              <a:t>Can anyone name a mineral where it is a liquid at room temperature but its corresponding solid is a mineral?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4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622800" cy="503517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It consists of a specific combination of atoms of certain elements</a:t>
            </a:r>
          </a:p>
          <a:p>
            <a:r>
              <a:rPr lang="en-US" dirty="0" smtClean="0"/>
              <a:t>Remember, an </a:t>
            </a:r>
            <a:r>
              <a:rPr lang="en-US" b="1" i="1" u="sng" dirty="0" smtClean="0"/>
              <a:t>element</a:t>
            </a:r>
            <a:r>
              <a:rPr lang="en-US" dirty="0" smtClean="0"/>
              <a:t> is a substance that contains only one type of atom</a:t>
            </a:r>
          </a:p>
          <a:p>
            <a:r>
              <a:rPr lang="en-US" dirty="0" smtClean="0"/>
              <a:t>Some minerals contain only one element such as gold, copper, diamond, etc.</a:t>
            </a:r>
          </a:p>
          <a:p>
            <a:r>
              <a:rPr lang="en-US" dirty="0" smtClean="0"/>
              <a:t>Others have more than one element in specific proportions</a:t>
            </a:r>
          </a:p>
          <a:p>
            <a:r>
              <a:rPr lang="en-US" dirty="0" smtClean="0"/>
              <a:t>Halite has one Na for every </a:t>
            </a:r>
            <a:r>
              <a:rPr lang="en-US" dirty="0" err="1" smtClean="0"/>
              <a:t>Cl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Definite Chemical Makeup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96" r="4025"/>
          <a:stretch/>
        </p:blipFill>
        <p:spPr>
          <a:xfrm>
            <a:off x="4994748" y="3720352"/>
            <a:ext cx="3955017" cy="31376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0" y="896471"/>
            <a:ext cx="2517588" cy="25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8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80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b="1" i="1" u="sng" dirty="0" smtClean="0"/>
              <a:t>crystal</a:t>
            </a:r>
            <a:r>
              <a:rPr lang="en-US" dirty="0" smtClean="0"/>
              <a:t> is a solid in which the atoms are arranged in an orderly, repeating 3D pattern</a:t>
            </a:r>
          </a:p>
          <a:p>
            <a:r>
              <a:rPr lang="en-US" dirty="0" smtClean="0"/>
              <a:t>Each mineral has its own crystal structure, some minerals have the same chemical composition but different crystal structures</a:t>
            </a:r>
          </a:p>
          <a:p>
            <a:r>
              <a:rPr lang="en-US" dirty="0" smtClean="0"/>
              <a:t>For example: Diamond and graphite consist of only one element</a:t>
            </a:r>
            <a:r>
              <a:rPr lang="is-IS" dirty="0" smtClean="0"/>
              <a:t>… carbon</a:t>
            </a:r>
          </a:p>
          <a:p>
            <a:r>
              <a:rPr lang="en-US" dirty="0" smtClean="0"/>
              <a:t>H</a:t>
            </a:r>
            <a:r>
              <a:rPr lang="is-IS" dirty="0" smtClean="0"/>
              <a:t>owever, the arrangement of the carbon atoms are very different and have very different properties</a:t>
            </a:r>
          </a:p>
          <a:p>
            <a:r>
              <a:rPr lang="is-IS" dirty="0" smtClean="0"/>
              <a:t>In nature, a perfect crystal is very rare</a:t>
            </a:r>
            <a:endParaRPr lang="en-US" dirty="0" smtClean="0"/>
          </a:p>
          <a:p>
            <a:r>
              <a:rPr lang="en-US" dirty="0" smtClean="0"/>
              <a:t>This is because it can only form in an open space which does not happen often in the Earth’s crust</a:t>
            </a:r>
            <a:endParaRPr lang="is-I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Crystal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4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Crystals are named after their shapes and angle formed by imaginary lines through their centers</a:t>
            </a:r>
          </a:p>
          <a:p>
            <a:r>
              <a:rPr lang="en-US" dirty="0" smtClean="0"/>
              <a:t>They belong to six groups:</a:t>
            </a:r>
          </a:p>
          <a:p>
            <a:pPr lvl="1"/>
            <a:r>
              <a:rPr lang="en-US" dirty="0" smtClean="0"/>
              <a:t>Cubic</a:t>
            </a:r>
          </a:p>
          <a:p>
            <a:pPr lvl="1"/>
            <a:r>
              <a:rPr lang="en-US" dirty="0" smtClean="0"/>
              <a:t>Tetragonal</a:t>
            </a:r>
          </a:p>
          <a:p>
            <a:pPr lvl="1"/>
            <a:r>
              <a:rPr lang="en-US" dirty="0" smtClean="0"/>
              <a:t>Hexagonal</a:t>
            </a:r>
          </a:p>
          <a:p>
            <a:pPr lvl="1"/>
            <a:r>
              <a:rPr lang="en-US" dirty="0" smtClean="0"/>
              <a:t>Orthorhombic </a:t>
            </a:r>
          </a:p>
          <a:p>
            <a:pPr lvl="1"/>
            <a:r>
              <a:rPr lang="en-US" dirty="0" smtClean="0"/>
              <a:t>Monoclinic</a:t>
            </a:r>
          </a:p>
          <a:p>
            <a:pPr lvl="1"/>
            <a:r>
              <a:rPr lang="en-US" dirty="0" smtClean="0"/>
              <a:t>Triclinic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Crystal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14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Cubic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-1482" b="-8"/>
          <a:stretch/>
        </p:blipFill>
        <p:spPr>
          <a:xfrm>
            <a:off x="-27569" y="2064059"/>
            <a:ext cx="4544705" cy="3073039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One of the most common and simplest shapes found in crystals/minerals</a:t>
            </a:r>
          </a:p>
        </p:txBody>
      </p:sp>
    </p:spTree>
    <p:extLst>
      <p:ext uri="{BB962C8B-B14F-4D97-AF65-F5344CB8AC3E}">
        <p14:creationId xmlns:p14="http://schemas.microsoft.com/office/powerpoint/2010/main" val="128232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278</TotalTime>
  <Words>606</Words>
  <Application>Microsoft Macintosh PowerPoint</Application>
  <PresentationFormat>On-screen Show (4:3)</PresentationFormat>
  <Paragraphs>83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Paper</vt:lpstr>
      <vt:lpstr>Minerals Are All Around Us</vt:lpstr>
      <vt:lpstr>Characteristics of Minerals</vt:lpstr>
      <vt:lpstr>How are Minerals Different from “Rocks”?</vt:lpstr>
      <vt:lpstr>Formed in Nature</vt:lpstr>
      <vt:lpstr>Solid</vt:lpstr>
      <vt:lpstr>Definite Chemical Makeup</vt:lpstr>
      <vt:lpstr>Crystal Structure</vt:lpstr>
      <vt:lpstr>Crystal Groups</vt:lpstr>
      <vt:lpstr>Cubic</vt:lpstr>
      <vt:lpstr>Tetragonal</vt:lpstr>
      <vt:lpstr>Hexagonal</vt:lpstr>
      <vt:lpstr>Orthorhombic</vt:lpstr>
      <vt:lpstr>Monoclinic</vt:lpstr>
      <vt:lpstr>Triclinic</vt:lpstr>
      <vt:lpstr>PowerPoint Presentation</vt:lpstr>
      <vt:lpstr>Mineral Groupings and Silicates</vt:lpstr>
      <vt:lpstr>Carbonates</vt:lpstr>
      <vt:lpstr>Other Mineral Groups</vt:lpstr>
    </vt:vector>
  </TitlesOfParts>
  <Company>SRS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Minerals Are All Around Us</dc:title>
  <dc:creator>Staff staff</dc:creator>
  <cp:lastModifiedBy>Staff staff</cp:lastModifiedBy>
  <cp:revision>10</cp:revision>
  <dcterms:created xsi:type="dcterms:W3CDTF">2016-09-20T11:35:15Z</dcterms:created>
  <dcterms:modified xsi:type="dcterms:W3CDTF">2016-09-21T17:57:25Z</dcterms:modified>
</cp:coreProperties>
</file>