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Roboto"/>
      <p:regular r:id="rId22"/>
      <p:bold r:id="rId23"/>
      <p:italic r:id="rId24"/>
      <p:boldItalic r:id="rId25"/>
    </p:embeddedFont>
    <p:embeddedFont>
      <p:font typeface="Amatic SC"/>
      <p:regular r:id="rId26"/>
      <p:bold r:id="rId27"/>
    </p:embeddedFont>
    <p:embeddedFont>
      <p:font typeface="Oswald Light"/>
      <p:regular r:id="rId28"/>
      <p:bold r:id="rId29"/>
    </p:embeddedFont>
    <p:embeddedFont>
      <p:font typeface="Pacifico"/>
      <p:regular r:id="rId30"/>
    </p:embeddedFont>
    <p:embeddedFont>
      <p:font typeface="Fredericka the Great"/>
      <p:regular r:id="rId31"/>
    </p:embeddedFont>
    <p:embeddedFont>
      <p:font typeface="Annie Use Your Telescope"/>
      <p:regular r:id="rId32"/>
    </p:embeddedFont>
    <p:embeddedFont>
      <p:font typeface="Oswald"/>
      <p:regular r:id="rId33"/>
      <p:bold r:id="rId34"/>
    </p:embeddedFont>
    <p:embeddedFont>
      <p:font typeface="Comfortaa"/>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Roboto-regular.fntdata"/><Relationship Id="rId21" Type="http://schemas.openxmlformats.org/officeDocument/2006/relationships/slide" Target="slides/slide17.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AmaticSC-regular.fntdata"/><Relationship Id="rId25" Type="http://schemas.openxmlformats.org/officeDocument/2006/relationships/font" Target="fonts/Roboto-boldItalic.fntdata"/><Relationship Id="rId28" Type="http://schemas.openxmlformats.org/officeDocument/2006/relationships/font" Target="fonts/OswaldLight-regular.fntdata"/><Relationship Id="rId27" Type="http://schemas.openxmlformats.org/officeDocument/2006/relationships/font" Target="fonts/AmaticSC-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swaldLight-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FrederickatheGreat-regular.fntdata"/><Relationship Id="rId30" Type="http://schemas.openxmlformats.org/officeDocument/2006/relationships/font" Target="fonts/Pacifico-regular.fntdata"/><Relationship Id="rId11" Type="http://schemas.openxmlformats.org/officeDocument/2006/relationships/slide" Target="slides/slide7.xml"/><Relationship Id="rId33" Type="http://schemas.openxmlformats.org/officeDocument/2006/relationships/font" Target="fonts/Oswald-regular.fntdata"/><Relationship Id="rId10" Type="http://schemas.openxmlformats.org/officeDocument/2006/relationships/slide" Target="slides/slide6.xml"/><Relationship Id="rId32" Type="http://schemas.openxmlformats.org/officeDocument/2006/relationships/font" Target="fonts/AnnieUseYourTelescope-regular.fntdata"/><Relationship Id="rId13" Type="http://schemas.openxmlformats.org/officeDocument/2006/relationships/slide" Target="slides/slide9.xml"/><Relationship Id="rId35" Type="http://schemas.openxmlformats.org/officeDocument/2006/relationships/font" Target="fonts/Comfortaa-regular.fntdata"/><Relationship Id="rId12" Type="http://schemas.openxmlformats.org/officeDocument/2006/relationships/slide" Target="slides/slide8.xml"/><Relationship Id="rId34" Type="http://schemas.openxmlformats.org/officeDocument/2006/relationships/font" Target="fonts/Oswald-bold.fntdata"/><Relationship Id="rId15" Type="http://schemas.openxmlformats.org/officeDocument/2006/relationships/slide" Target="slides/slide11.xml"/><Relationship Id="rId14" Type="http://schemas.openxmlformats.org/officeDocument/2006/relationships/slide" Target="slides/slide10.xml"/><Relationship Id="rId36" Type="http://schemas.openxmlformats.org/officeDocument/2006/relationships/font" Target="fonts/Comfortaa-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spcBef>
                <a:spcPts val="0"/>
              </a:spcBef>
              <a:buNone/>
              <a:defRPr sz="1000">
                <a:solidFill>
                  <a:schemeClr val="lt2"/>
                </a:solidFill>
              </a:defRPr>
            </a:lvl1pPr>
            <a:lvl2pPr lvl="1" algn="r">
              <a:spcBef>
                <a:spcPts val="0"/>
              </a:spcBef>
              <a:buNone/>
              <a:defRPr sz="1000">
                <a:solidFill>
                  <a:schemeClr val="lt2"/>
                </a:solidFill>
              </a:defRPr>
            </a:lvl2pPr>
            <a:lvl3pPr lvl="2" algn="r">
              <a:spcBef>
                <a:spcPts val="0"/>
              </a:spcBef>
              <a:buNone/>
              <a:defRPr sz="1000">
                <a:solidFill>
                  <a:schemeClr val="lt2"/>
                </a:solidFill>
              </a:defRPr>
            </a:lvl3pPr>
            <a:lvl4pPr lvl="3" algn="r">
              <a:spcBef>
                <a:spcPts val="0"/>
              </a:spcBef>
              <a:buNone/>
              <a:defRPr sz="1000">
                <a:solidFill>
                  <a:schemeClr val="lt2"/>
                </a:solidFill>
              </a:defRPr>
            </a:lvl4pPr>
            <a:lvl5pPr lvl="4" algn="r">
              <a:spcBef>
                <a:spcPts val="0"/>
              </a:spcBef>
              <a:buNone/>
              <a:defRPr sz="1000">
                <a:solidFill>
                  <a:schemeClr val="lt2"/>
                </a:solidFill>
              </a:defRPr>
            </a:lvl5pPr>
            <a:lvl6pPr lvl="5" algn="r">
              <a:spcBef>
                <a:spcPts val="0"/>
              </a:spcBef>
              <a:buNone/>
              <a:defRPr sz="1000">
                <a:solidFill>
                  <a:schemeClr val="lt2"/>
                </a:solidFill>
              </a:defRPr>
            </a:lvl6pPr>
            <a:lvl7pPr lvl="6" algn="r">
              <a:spcBef>
                <a:spcPts val="0"/>
              </a:spcBef>
              <a:buNone/>
              <a:defRPr sz="1000">
                <a:solidFill>
                  <a:schemeClr val="lt2"/>
                </a:solidFill>
              </a:defRPr>
            </a:lvl7pPr>
            <a:lvl8pPr lvl="7" algn="r">
              <a:spcBef>
                <a:spcPts val="0"/>
              </a:spcBef>
              <a:buNone/>
              <a:defRPr sz="1000">
                <a:solidFill>
                  <a:schemeClr val="lt2"/>
                </a:solidFill>
              </a:defRPr>
            </a:lvl8pPr>
            <a:lvl9pPr lvl="8" algn="r">
              <a:spcBef>
                <a:spcPts val="0"/>
              </a:spcBef>
              <a:buNone/>
              <a:defRPr sz="1000">
                <a:solidFill>
                  <a:schemeClr val="lt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push dir="r"/>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16.png"/><Relationship Id="rId5"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hyperlink" Target="https://youtu.be/Mrphn1zOWa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4.png"/><Relationship Id="rId6"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Shape 54"/>
          <p:cNvSpPr txBox="1"/>
          <p:nvPr>
            <p:ph idx="1" type="subTitle"/>
          </p:nvPr>
        </p:nvSpPr>
        <p:spPr>
          <a:xfrm>
            <a:off x="114375" y="2834125"/>
            <a:ext cx="85206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00FFFF"/>
                </a:solidFill>
              </a:rPr>
              <a:t>Section 2.4</a:t>
            </a:r>
            <a:endParaRPr>
              <a:solidFill>
                <a:srgbClr val="00FFFF"/>
              </a:solidFill>
            </a:endParaRPr>
          </a:p>
        </p:txBody>
      </p:sp>
      <p:sp>
        <p:nvSpPr>
          <p:cNvPr id="55" name="Shape 55"/>
          <p:cNvSpPr txBox="1"/>
          <p:nvPr>
            <p:ph type="ctrTitle"/>
          </p:nvPr>
        </p:nvSpPr>
        <p:spPr>
          <a:xfrm>
            <a:off x="935825" y="781525"/>
            <a:ext cx="7030200" cy="2052600"/>
          </a:xfrm>
          <a:prstGeom prst="rect">
            <a:avLst/>
          </a:prstGeom>
          <a:ln cap="flat" cmpd="sng" w="9525">
            <a:solidFill>
              <a:srgbClr val="274E13"/>
            </a:solidFill>
            <a:prstDash val="solid"/>
            <a:round/>
            <a:headEnd len="med" w="med" type="none"/>
            <a:tailEnd len="med" w="med" type="none"/>
          </a:ln>
        </p:spPr>
        <p:txBody>
          <a:bodyPr anchorCtr="0" anchor="b" bIns="91425" lIns="91425" spcFirstLastPara="1" rIns="91425" wrap="square" tIns="91425">
            <a:noAutofit/>
          </a:bodyPr>
          <a:lstStyle/>
          <a:p>
            <a:pPr indent="0" lvl="0" marL="0" rtl="0">
              <a:spcBef>
                <a:spcPts val="0"/>
              </a:spcBef>
              <a:spcAft>
                <a:spcPts val="0"/>
              </a:spcAft>
              <a:buNone/>
            </a:pPr>
            <a:r>
              <a:rPr lang="en">
                <a:solidFill>
                  <a:srgbClr val="00D4D4"/>
                </a:solidFill>
                <a:latin typeface="Comfortaa"/>
                <a:ea typeface="Comfortaa"/>
                <a:cs typeface="Comfortaa"/>
                <a:sym typeface="Comfortaa"/>
              </a:rPr>
              <a:t>Most Fungi are decomposers</a:t>
            </a:r>
            <a:endParaRPr>
              <a:solidFill>
                <a:srgbClr val="00D4D4"/>
              </a:solidFill>
              <a:latin typeface="Comfortaa"/>
              <a:ea typeface="Comfortaa"/>
              <a:cs typeface="Comfortaa"/>
              <a:sym typeface="Comfortaa"/>
            </a:endParaRPr>
          </a:p>
        </p:txBody>
      </p:sp>
      <p:sp>
        <p:nvSpPr>
          <p:cNvPr id="56" name="Shape 56"/>
          <p:cNvSpPr txBox="1"/>
          <p:nvPr/>
        </p:nvSpPr>
        <p:spPr>
          <a:xfrm>
            <a:off x="1321875" y="4471375"/>
            <a:ext cx="6842100" cy="798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7" name="Shape 57"/>
          <p:cNvSpPr txBox="1"/>
          <p:nvPr/>
        </p:nvSpPr>
        <p:spPr>
          <a:xfrm flipH="1">
            <a:off x="-1164025" y="593950"/>
            <a:ext cx="724500" cy="47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8" name="Shape 58"/>
          <p:cNvSpPr txBox="1"/>
          <p:nvPr/>
        </p:nvSpPr>
        <p:spPr>
          <a:xfrm>
            <a:off x="935825" y="3501450"/>
            <a:ext cx="5004600" cy="4056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t/>
            </a:r>
            <a:endParaRPr sz="1200">
              <a:latin typeface="Roboto"/>
              <a:ea typeface="Roboto"/>
              <a:cs typeface="Roboto"/>
              <a:sym typeface="Roboto"/>
            </a:endParaRPr>
          </a:p>
          <a:p>
            <a:pPr indent="0" lvl="0" marL="0" rtl="0">
              <a:lnSpc>
                <a:spcPct val="115000"/>
              </a:lnSpc>
              <a:spcBef>
                <a:spcPts val="300"/>
              </a:spcBef>
              <a:spcAft>
                <a:spcPts val="300"/>
              </a:spcAft>
              <a:buNone/>
            </a:pPr>
            <a:r>
              <a:rPr lang="en" sz="1800">
                <a:solidFill>
                  <a:srgbClr val="0000FF"/>
                </a:solidFill>
                <a:latin typeface="Georgia"/>
                <a:ea typeface="Georgia"/>
                <a:cs typeface="Georgia"/>
                <a:sym typeface="Georgia"/>
              </a:rPr>
              <a:t>By: Jeffrey, Rameses, Macyn, Ava. M, Leylani</a:t>
            </a:r>
            <a:endParaRPr sz="1800">
              <a:solidFill>
                <a:srgbClr val="0000FF"/>
              </a:solidFill>
              <a:latin typeface="Georgia"/>
              <a:ea typeface="Georgia"/>
              <a:cs typeface="Georgia"/>
              <a:sym typeface="Georgia"/>
            </a:endParaRPr>
          </a:p>
        </p:txBody>
      </p:sp>
      <p:sp>
        <p:nvSpPr>
          <p:cNvPr id="59" name="Shape 59"/>
          <p:cNvSpPr txBox="1"/>
          <p:nvPr/>
        </p:nvSpPr>
        <p:spPr>
          <a:xfrm>
            <a:off x="-3063425" y="2455925"/>
            <a:ext cx="3000000" cy="3000000"/>
          </a:xfrm>
          <a:prstGeom prst="rect">
            <a:avLst/>
          </a:prstGeom>
          <a:noFill/>
          <a:ln cap="flat" cmpd="sng" w="9525">
            <a:solidFill>
              <a:srgbClr val="38761D"/>
            </a:solidFill>
            <a:prstDash val="solid"/>
            <a:round/>
            <a:headEnd len="med" w="med" type="none"/>
            <a:tailEnd len="med" w="med" type="none"/>
          </a:ln>
        </p:spPr>
        <p:txBody>
          <a:bodyPr anchorCtr="0" anchor="ctr" bIns="91425" lIns="91425" spcFirstLastPara="1" rIns="91425" wrap="square" tIns="91425">
            <a:noAutofit/>
          </a:bodyPr>
          <a:lstStyle/>
          <a:p>
            <a:pPr indent="0" lvl="0" marL="0" rtl="0">
              <a:lnSpc>
                <a:spcPct val="115000"/>
              </a:lnSpc>
              <a:spcBef>
                <a:spcPts val="0"/>
              </a:spcBef>
              <a:spcAft>
                <a:spcPts val="300"/>
              </a:spcAft>
              <a:buNone/>
            </a:pPr>
            <a:r>
              <a:t/>
            </a:r>
            <a:endParaRPr sz="1200">
              <a:solidFill>
                <a:srgbClr val="222222"/>
              </a:solidFill>
              <a:latin typeface="Roboto"/>
              <a:ea typeface="Roboto"/>
              <a:cs typeface="Roboto"/>
              <a:sym typeface="Roboto"/>
            </a:endParaRPr>
          </a:p>
        </p:txBody>
      </p:sp>
      <p:sp>
        <p:nvSpPr>
          <p:cNvPr id="60" name="Shape 60"/>
          <p:cNvSpPr txBox="1"/>
          <p:nvPr/>
        </p:nvSpPr>
        <p:spPr>
          <a:xfrm>
            <a:off x="4914100" y="5203875"/>
            <a:ext cx="3918300" cy="7209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300"/>
              </a:spcAft>
              <a:buNone/>
            </a:pPr>
            <a:r>
              <a:t/>
            </a:r>
            <a:endParaRPr sz="1200">
              <a:solidFill>
                <a:srgbClr val="222222"/>
              </a:solidFill>
              <a:latin typeface="Roboto"/>
              <a:ea typeface="Roboto"/>
              <a:cs typeface="Roboto"/>
              <a:sym typeface="Roboto"/>
            </a:endParaRPr>
          </a:p>
        </p:txBody>
      </p:sp>
      <p:sp>
        <p:nvSpPr>
          <p:cNvPr id="61" name="Shape 61"/>
          <p:cNvSpPr txBox="1"/>
          <p:nvPr/>
        </p:nvSpPr>
        <p:spPr>
          <a:xfrm>
            <a:off x="6979875" y="4273675"/>
            <a:ext cx="3000000" cy="30000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300"/>
              </a:spcAft>
              <a:buNone/>
            </a:pPr>
            <a:r>
              <a:t/>
            </a:r>
            <a:endParaRPr sz="1200">
              <a:solidFill>
                <a:srgbClr val="222222"/>
              </a:solidFill>
              <a:latin typeface="Roboto"/>
              <a:ea typeface="Roboto"/>
              <a:cs typeface="Roboto"/>
              <a:sym typeface="Roboto"/>
            </a:endParaRPr>
          </a:p>
        </p:txBody>
      </p:sp>
      <p:sp>
        <p:nvSpPr>
          <p:cNvPr id="62" name="Shape 62"/>
          <p:cNvSpPr txBox="1"/>
          <p:nvPr/>
        </p:nvSpPr>
        <p:spPr>
          <a:xfrm>
            <a:off x="-832025" y="5834125"/>
            <a:ext cx="3000000" cy="3000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mc:AlternateContent>
    <mc:Choice Requires="p14">
      <p:transition spd="slow">
        <p14:flip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4" name="Shape 124"/>
        <p:cNvGrpSpPr/>
        <p:nvPr/>
      </p:nvGrpSpPr>
      <p:grpSpPr>
        <a:xfrm>
          <a:off x="0" y="0"/>
          <a:ext cx="0" cy="0"/>
          <a:chOff x="0" y="0"/>
          <a:chExt cx="0" cy="0"/>
        </a:xfrm>
      </p:grpSpPr>
      <p:sp>
        <p:nvSpPr>
          <p:cNvPr id="125" name="Shape 1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F3F3F3"/>
                </a:solidFill>
                <a:latin typeface="Fredericka the Great"/>
                <a:ea typeface="Fredericka the Great"/>
                <a:cs typeface="Fredericka the Great"/>
                <a:sym typeface="Fredericka the Great"/>
              </a:rPr>
              <a:t>Molds</a:t>
            </a:r>
            <a:r>
              <a:rPr lang="en"/>
              <a:t> </a:t>
            </a:r>
            <a:endParaRPr/>
          </a:p>
        </p:txBody>
      </p:sp>
      <p:sp>
        <p:nvSpPr>
          <p:cNvPr id="126" name="Shape 1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FF0000"/>
              </a:buClr>
              <a:buSzPts val="1800"/>
              <a:buFont typeface="Comfortaa"/>
              <a:buChar char="●"/>
            </a:pPr>
            <a:r>
              <a:rPr lang="en">
                <a:solidFill>
                  <a:srgbClr val="FF0000"/>
                </a:solidFill>
                <a:latin typeface="Comfortaa"/>
                <a:ea typeface="Comfortaa"/>
                <a:cs typeface="Comfortaa"/>
                <a:sym typeface="Comfortaa"/>
              </a:rPr>
              <a:t>They are the spore-producing part of another fungus</a:t>
            </a:r>
            <a:endParaRPr>
              <a:solidFill>
                <a:srgbClr val="FF0000"/>
              </a:solidFill>
              <a:latin typeface="Comfortaa"/>
              <a:ea typeface="Comfortaa"/>
              <a:cs typeface="Comfortaa"/>
              <a:sym typeface="Comfortaa"/>
            </a:endParaRPr>
          </a:p>
          <a:p>
            <a:pPr indent="-342900" lvl="0" marL="457200" rtl="0">
              <a:spcBef>
                <a:spcPts val="0"/>
              </a:spcBef>
              <a:spcAft>
                <a:spcPts val="0"/>
              </a:spcAft>
              <a:buClr>
                <a:srgbClr val="FF0000"/>
              </a:buClr>
              <a:buSzPts val="1800"/>
              <a:buFont typeface="Comfortaa"/>
              <a:buChar char="●"/>
            </a:pPr>
            <a:r>
              <a:rPr lang="en">
                <a:solidFill>
                  <a:srgbClr val="FF0000"/>
                </a:solidFill>
                <a:latin typeface="Comfortaa"/>
                <a:ea typeface="Comfortaa"/>
                <a:cs typeface="Comfortaa"/>
                <a:sym typeface="Comfortaa"/>
              </a:rPr>
              <a:t>The reason they grow into food is because of the hyphae. The food is the food for the hyphae. </a:t>
            </a:r>
            <a:endParaRPr>
              <a:solidFill>
                <a:srgbClr val="FF0000"/>
              </a:solidFill>
              <a:latin typeface="Comfortaa"/>
              <a:ea typeface="Comfortaa"/>
              <a:cs typeface="Comfortaa"/>
              <a:sym typeface="Comfortaa"/>
            </a:endParaRPr>
          </a:p>
          <a:p>
            <a:pPr indent="-342900" lvl="0" marL="457200" rtl="0">
              <a:spcBef>
                <a:spcPts val="0"/>
              </a:spcBef>
              <a:spcAft>
                <a:spcPts val="0"/>
              </a:spcAft>
              <a:buClr>
                <a:srgbClr val="FF0000"/>
              </a:buClr>
              <a:buSzPts val="1800"/>
              <a:buFont typeface="Comfortaa"/>
              <a:buChar char="●"/>
            </a:pPr>
            <a:r>
              <a:rPr lang="en">
                <a:solidFill>
                  <a:srgbClr val="FF0000"/>
                </a:solidFill>
                <a:latin typeface="Comfortaa"/>
                <a:ea typeface="Comfortaa"/>
                <a:cs typeface="Comfortaa"/>
                <a:sym typeface="Comfortaa"/>
              </a:rPr>
              <a:t>Not all molds that grow on food are bad</a:t>
            </a:r>
            <a:endParaRPr>
              <a:solidFill>
                <a:srgbClr val="FF0000"/>
              </a:solidFill>
              <a:latin typeface="Comfortaa"/>
              <a:ea typeface="Comfortaa"/>
              <a:cs typeface="Comfortaa"/>
              <a:sym typeface="Comfortaa"/>
            </a:endParaRPr>
          </a:p>
          <a:p>
            <a:pPr indent="-342900" lvl="0" marL="457200" rtl="0">
              <a:spcBef>
                <a:spcPts val="0"/>
              </a:spcBef>
              <a:spcAft>
                <a:spcPts val="0"/>
              </a:spcAft>
              <a:buClr>
                <a:srgbClr val="FF0000"/>
              </a:buClr>
              <a:buSzPts val="1800"/>
              <a:buFont typeface="Comfortaa"/>
              <a:buChar char="●"/>
            </a:pPr>
            <a:r>
              <a:rPr lang="en">
                <a:solidFill>
                  <a:srgbClr val="FF0000"/>
                </a:solidFill>
                <a:latin typeface="Comfortaa"/>
                <a:ea typeface="Comfortaa"/>
                <a:cs typeface="Comfortaa"/>
                <a:sym typeface="Comfortaa"/>
              </a:rPr>
              <a:t>Many molds can cause disease like listeria, athlete’s foot .  </a:t>
            </a:r>
            <a:endParaRPr>
              <a:solidFill>
                <a:srgbClr val="FF0000"/>
              </a:solidFill>
              <a:latin typeface="Comfortaa"/>
              <a:ea typeface="Comfortaa"/>
              <a:cs typeface="Comfortaa"/>
              <a:sym typeface="Comfortaa"/>
            </a:endParaRPr>
          </a:p>
          <a:p>
            <a:pPr indent="-342900" lvl="0" marL="457200" rtl="0">
              <a:spcBef>
                <a:spcPts val="0"/>
              </a:spcBef>
              <a:spcAft>
                <a:spcPts val="0"/>
              </a:spcAft>
              <a:buClr>
                <a:srgbClr val="FF0000"/>
              </a:buClr>
              <a:buSzPts val="1800"/>
              <a:buFont typeface="Comfortaa"/>
              <a:buChar char="●"/>
            </a:pPr>
            <a:r>
              <a:rPr lang="en">
                <a:solidFill>
                  <a:srgbClr val="FF0000"/>
                </a:solidFill>
                <a:latin typeface="Comfortaa"/>
                <a:ea typeface="Comfortaa"/>
                <a:cs typeface="Comfortaa"/>
                <a:sym typeface="Comfortaa"/>
              </a:rPr>
              <a:t>Molds produce by spores as well</a:t>
            </a:r>
            <a:endParaRPr>
              <a:solidFill>
                <a:srgbClr val="FF0000"/>
              </a:solidFill>
              <a:latin typeface="Comfortaa"/>
              <a:ea typeface="Comfortaa"/>
              <a:cs typeface="Comfortaa"/>
              <a:sym typeface="Comfortaa"/>
            </a:endParaRPr>
          </a:p>
          <a:p>
            <a:pPr indent="-342900" lvl="0" marL="457200" rtl="0">
              <a:spcBef>
                <a:spcPts val="0"/>
              </a:spcBef>
              <a:spcAft>
                <a:spcPts val="0"/>
              </a:spcAft>
              <a:buClr>
                <a:srgbClr val="FF0000"/>
              </a:buClr>
              <a:buSzPts val="1800"/>
              <a:buChar char="●"/>
            </a:pPr>
            <a:r>
              <a:rPr lang="en">
                <a:solidFill>
                  <a:srgbClr val="FF0000"/>
                </a:solidFill>
                <a:latin typeface="Comfortaa"/>
                <a:ea typeface="Comfortaa"/>
                <a:cs typeface="Comfortaa"/>
                <a:sym typeface="Comfortaa"/>
              </a:rPr>
              <a:t>Molds like pilobolus have spore caps and a stalk </a:t>
            </a:r>
            <a:r>
              <a:rPr lang="en">
                <a:solidFill>
                  <a:srgbClr val="FF0000"/>
                </a:solidFill>
              </a:rPr>
              <a:t> </a:t>
            </a:r>
            <a:endParaRPr>
              <a:solidFill>
                <a:srgbClr val="FF0000"/>
              </a:solidFill>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0" name="Shape 130"/>
        <p:cNvGrpSpPr/>
        <p:nvPr/>
      </p:nvGrpSpPr>
      <p:grpSpPr>
        <a:xfrm>
          <a:off x="0" y="0"/>
          <a:ext cx="0" cy="0"/>
          <a:chOff x="0" y="0"/>
          <a:chExt cx="0" cy="0"/>
        </a:xfrm>
      </p:grpSpPr>
      <p:sp>
        <p:nvSpPr>
          <p:cNvPr id="131" name="Shape 131"/>
          <p:cNvSpPr txBox="1"/>
          <p:nvPr>
            <p:ph type="title"/>
          </p:nvPr>
        </p:nvSpPr>
        <p:spPr>
          <a:xfrm>
            <a:off x="105775" y="426200"/>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FFFFFF"/>
                </a:solidFill>
                <a:latin typeface="Annie Use Your Telescope"/>
                <a:ea typeface="Annie Use Your Telescope"/>
                <a:cs typeface="Annie Use Your Telescope"/>
                <a:sym typeface="Annie Use Your Telescope"/>
              </a:rPr>
              <a:t>Yeasts</a:t>
            </a:r>
            <a:endParaRPr>
              <a:solidFill>
                <a:srgbClr val="FFFFFF"/>
              </a:solidFill>
              <a:latin typeface="Annie Use Your Telescope"/>
              <a:ea typeface="Annie Use Your Telescope"/>
              <a:cs typeface="Annie Use Your Telescope"/>
              <a:sym typeface="Annie Use Your Telescope"/>
            </a:endParaRPr>
          </a:p>
        </p:txBody>
      </p:sp>
      <p:sp>
        <p:nvSpPr>
          <p:cNvPr id="132" name="Shape 1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FFFFFF"/>
              </a:buClr>
              <a:buSzPts val="1800"/>
              <a:buFont typeface="Fredericka the Great"/>
              <a:buChar char="★"/>
            </a:pPr>
            <a:r>
              <a:rPr lang="en">
                <a:solidFill>
                  <a:srgbClr val="FFFFFF"/>
                </a:solidFill>
                <a:latin typeface="Fredericka the Great"/>
                <a:ea typeface="Fredericka the Great"/>
                <a:cs typeface="Fredericka the Great"/>
                <a:sym typeface="Fredericka the Great"/>
              </a:rPr>
              <a:t>They are singled celled fungi</a:t>
            </a:r>
            <a:endParaRPr>
              <a:solidFill>
                <a:srgbClr val="FFFFFF"/>
              </a:solidFill>
              <a:latin typeface="Fredericka the Great"/>
              <a:ea typeface="Fredericka the Great"/>
              <a:cs typeface="Fredericka the Great"/>
              <a:sym typeface="Fredericka the Great"/>
            </a:endParaRPr>
          </a:p>
          <a:p>
            <a:pPr indent="-342900" lvl="0" marL="457200" rtl="0">
              <a:spcBef>
                <a:spcPts val="0"/>
              </a:spcBef>
              <a:spcAft>
                <a:spcPts val="0"/>
              </a:spcAft>
              <a:buClr>
                <a:srgbClr val="FFFFFF"/>
              </a:buClr>
              <a:buSzPts val="1800"/>
              <a:buFont typeface="Fredericka the Great"/>
              <a:buChar char="★"/>
            </a:pPr>
            <a:r>
              <a:rPr lang="en">
                <a:solidFill>
                  <a:srgbClr val="FFFFFF"/>
                </a:solidFill>
                <a:latin typeface="Fredericka the Great"/>
                <a:ea typeface="Fredericka the Great"/>
                <a:cs typeface="Fredericka the Great"/>
                <a:sym typeface="Fredericka the Great"/>
              </a:rPr>
              <a:t>They can grow in most environments. They can even grow in tree sap, animal tissues, shower curtains, and even human skin. If produced to quickly, it can cause disease</a:t>
            </a:r>
            <a:endParaRPr>
              <a:solidFill>
                <a:srgbClr val="FFFFFF"/>
              </a:solidFill>
              <a:latin typeface="Fredericka the Great"/>
              <a:ea typeface="Fredericka the Great"/>
              <a:cs typeface="Fredericka the Great"/>
              <a:sym typeface="Fredericka the Great"/>
            </a:endParaRPr>
          </a:p>
          <a:p>
            <a:pPr indent="-342900" lvl="0" marL="457200" rtl="0">
              <a:spcBef>
                <a:spcPts val="0"/>
              </a:spcBef>
              <a:spcAft>
                <a:spcPts val="0"/>
              </a:spcAft>
              <a:buClr>
                <a:srgbClr val="FFFFFF"/>
              </a:buClr>
              <a:buSzPts val="1800"/>
              <a:buFont typeface="Fredericka the Great"/>
              <a:buChar char="★"/>
            </a:pPr>
            <a:r>
              <a:rPr lang="en">
                <a:solidFill>
                  <a:srgbClr val="FFFFFF"/>
                </a:solidFill>
                <a:latin typeface="Fredericka the Great"/>
                <a:ea typeface="Fredericka the Great"/>
                <a:cs typeface="Fredericka the Great"/>
                <a:sym typeface="Fredericka the Great"/>
              </a:rPr>
              <a:t>They are used for cooking purposes. It helps bread rise. This specific material in the yeast has been carefully studied by scientists.  </a:t>
            </a:r>
            <a:endParaRPr>
              <a:solidFill>
                <a:srgbClr val="FFFFFF"/>
              </a:solidFill>
              <a:latin typeface="Fredericka the Great"/>
              <a:ea typeface="Fredericka the Great"/>
              <a:cs typeface="Fredericka the Great"/>
              <a:sym typeface="Fredericka the Great"/>
            </a:endParaRPr>
          </a:p>
        </p:txBody>
      </p:sp>
    </p:spTree>
  </p:cSld>
  <p:clrMapOvr>
    <a:masterClrMapping/>
  </p:clrMapOvr>
  <mc:AlternateContent>
    <mc:Choice Requires="p14">
      <p:transition spd="slow">
        <p14:prism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6" name="Shape 136"/>
        <p:cNvGrpSpPr/>
        <p:nvPr/>
      </p:nvGrpSpPr>
      <p:grpSpPr>
        <a:xfrm>
          <a:off x="0" y="0"/>
          <a:ext cx="0" cy="0"/>
          <a:chOff x="0" y="0"/>
          <a:chExt cx="0" cy="0"/>
        </a:xfrm>
      </p:grpSpPr>
      <p:sp>
        <p:nvSpPr>
          <p:cNvPr id="137" name="Shape 1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FFFFFF"/>
                </a:solidFill>
                <a:latin typeface="Impact"/>
                <a:ea typeface="Impact"/>
                <a:cs typeface="Impact"/>
                <a:sym typeface="Impact"/>
              </a:rPr>
              <a:t>Fungi can be helpful or harmful to other organisms</a:t>
            </a:r>
            <a:endParaRPr>
              <a:solidFill>
                <a:srgbClr val="FFFFFF"/>
              </a:solidFill>
              <a:latin typeface="Impact"/>
              <a:ea typeface="Impact"/>
              <a:cs typeface="Impact"/>
              <a:sym typeface="Impact"/>
            </a:endParaRPr>
          </a:p>
        </p:txBody>
      </p:sp>
      <p:sp>
        <p:nvSpPr>
          <p:cNvPr id="138" name="Shape 1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460BAE"/>
              </a:buClr>
              <a:buSzPts val="1800"/>
              <a:buFont typeface="Annie Use Your Telescope"/>
              <a:buChar char="➔"/>
            </a:pPr>
            <a:r>
              <a:rPr b="1" lang="en">
                <a:solidFill>
                  <a:srgbClr val="460BAE"/>
                </a:solidFill>
                <a:latin typeface="Annie Use Your Telescope"/>
                <a:ea typeface="Annie Use Your Telescope"/>
                <a:cs typeface="Annie Use Your Telescope"/>
                <a:sym typeface="Annie Use Your Telescope"/>
              </a:rPr>
              <a:t>Along with bacteria, fungi function as the main decomposers on Earth</a:t>
            </a:r>
            <a:endParaRPr b="1">
              <a:solidFill>
                <a:srgbClr val="460BAE"/>
              </a:solidFill>
              <a:latin typeface="Annie Use Your Telescope"/>
              <a:ea typeface="Annie Use Your Telescope"/>
              <a:cs typeface="Annie Use Your Telescope"/>
              <a:sym typeface="Annie Use Your Telescope"/>
            </a:endParaRPr>
          </a:p>
          <a:p>
            <a:pPr indent="-342900" lvl="0" marL="457200" rtl="0">
              <a:spcBef>
                <a:spcPts val="0"/>
              </a:spcBef>
              <a:spcAft>
                <a:spcPts val="0"/>
              </a:spcAft>
              <a:buClr>
                <a:srgbClr val="460BAE"/>
              </a:buClr>
              <a:buSzPts val="1800"/>
              <a:buFont typeface="Annie Use Your Telescope"/>
              <a:buChar char="➔"/>
            </a:pPr>
            <a:r>
              <a:rPr b="1" lang="en">
                <a:solidFill>
                  <a:srgbClr val="460BAE"/>
                </a:solidFill>
                <a:latin typeface="Annie Use Your Telescope"/>
                <a:ea typeface="Annie Use Your Telescope"/>
                <a:cs typeface="Annie Use Your Telescope"/>
                <a:sym typeface="Annie Use Your Telescope"/>
              </a:rPr>
              <a:t>They may decompose living matter, dead matter, or waste left by another organism which leaves simpler compounds and helpful nutrients that a plant uses to restart this cycle all over again</a:t>
            </a:r>
            <a:endParaRPr b="1">
              <a:solidFill>
                <a:srgbClr val="460BAE"/>
              </a:solidFill>
              <a:latin typeface="Annie Use Your Telescope"/>
              <a:ea typeface="Annie Use Your Telescope"/>
              <a:cs typeface="Annie Use Your Telescope"/>
              <a:sym typeface="Annie Use Your Telescope"/>
            </a:endParaRPr>
          </a:p>
          <a:p>
            <a:pPr indent="-342900" lvl="0" marL="457200" rtl="0">
              <a:spcBef>
                <a:spcPts val="0"/>
              </a:spcBef>
              <a:spcAft>
                <a:spcPts val="0"/>
              </a:spcAft>
              <a:buClr>
                <a:srgbClr val="460BAE"/>
              </a:buClr>
              <a:buSzPts val="1800"/>
              <a:buFont typeface="Annie Use Your Telescope"/>
              <a:buChar char="➔"/>
            </a:pPr>
            <a:r>
              <a:rPr b="1" lang="en">
                <a:solidFill>
                  <a:srgbClr val="460BAE"/>
                </a:solidFill>
                <a:latin typeface="Annie Use Your Telescope"/>
                <a:ea typeface="Annie Use Your Telescope"/>
                <a:cs typeface="Annie Use Your Telescope"/>
                <a:sym typeface="Annie Use Your Telescope"/>
              </a:rPr>
              <a:t>It can give back nutrients for a dead tree back into the soil</a:t>
            </a:r>
            <a:endParaRPr b="1">
              <a:solidFill>
                <a:srgbClr val="460BAE"/>
              </a:solidFill>
              <a:latin typeface="Annie Use Your Telescope"/>
              <a:ea typeface="Annie Use Your Telescope"/>
              <a:cs typeface="Annie Use Your Telescope"/>
              <a:sym typeface="Annie Use Your Telescope"/>
            </a:endParaRPr>
          </a:p>
          <a:p>
            <a:pPr indent="-342900" lvl="0" marL="457200" rtl="0">
              <a:spcBef>
                <a:spcPts val="0"/>
              </a:spcBef>
              <a:spcAft>
                <a:spcPts val="0"/>
              </a:spcAft>
              <a:buClr>
                <a:srgbClr val="460BAE"/>
              </a:buClr>
              <a:buSzPts val="1800"/>
              <a:buFont typeface="Annie Use Your Telescope"/>
              <a:buChar char="➔"/>
            </a:pPr>
            <a:r>
              <a:rPr b="1" lang="en">
                <a:solidFill>
                  <a:srgbClr val="460BAE"/>
                </a:solidFill>
                <a:latin typeface="Annie Use Your Telescope"/>
                <a:ea typeface="Annie Use Your Telescope"/>
                <a:cs typeface="Annie Use Your Telescope"/>
                <a:sym typeface="Annie Use Your Telescope"/>
              </a:rPr>
              <a:t>Many fungi can release toxins, or harmful chemicals, back in the environment.</a:t>
            </a:r>
            <a:endParaRPr b="1">
              <a:solidFill>
                <a:srgbClr val="460BAE"/>
              </a:solidFill>
              <a:latin typeface="Annie Use Your Telescope"/>
              <a:ea typeface="Annie Use Your Telescope"/>
              <a:cs typeface="Annie Use Your Telescope"/>
              <a:sym typeface="Annie Use Your Telescope"/>
            </a:endParaRPr>
          </a:p>
          <a:p>
            <a:pPr indent="-342900" lvl="0" marL="457200" rtl="0">
              <a:spcBef>
                <a:spcPts val="0"/>
              </a:spcBef>
              <a:spcAft>
                <a:spcPts val="0"/>
              </a:spcAft>
              <a:buClr>
                <a:srgbClr val="460BAE"/>
              </a:buClr>
              <a:buSzPts val="1800"/>
              <a:buFont typeface="Annie Use Your Telescope"/>
              <a:buChar char="➔"/>
            </a:pPr>
            <a:r>
              <a:rPr b="1" lang="en">
                <a:solidFill>
                  <a:srgbClr val="460BAE"/>
                </a:solidFill>
                <a:latin typeface="Annie Use Your Telescope"/>
                <a:ea typeface="Annie Use Your Telescope"/>
                <a:cs typeface="Annie Use Your Telescope"/>
                <a:sym typeface="Annie Use Your Telescope"/>
              </a:rPr>
              <a:t>In the year of 1845, one fungus killed a farmer’s crops in Ireland which dramatically decreased the population of Ireland from 8 million to 4 million. </a:t>
            </a:r>
            <a:endParaRPr b="1">
              <a:solidFill>
                <a:srgbClr val="460BAE"/>
              </a:solidFill>
              <a:latin typeface="Annie Use Your Telescope"/>
              <a:ea typeface="Annie Use Your Telescope"/>
              <a:cs typeface="Annie Use Your Telescope"/>
              <a:sym typeface="Annie Use Your Telescope"/>
            </a:endParaRPr>
          </a:p>
          <a:p>
            <a:pPr indent="-342900" lvl="0" marL="457200">
              <a:spcBef>
                <a:spcPts val="0"/>
              </a:spcBef>
              <a:spcAft>
                <a:spcPts val="0"/>
              </a:spcAft>
              <a:buClr>
                <a:srgbClr val="460BAE"/>
              </a:buClr>
              <a:buSzPts val="1800"/>
              <a:buChar char="➔"/>
            </a:pPr>
            <a:r>
              <a:rPr b="1" lang="en">
                <a:solidFill>
                  <a:srgbClr val="460BAE"/>
                </a:solidFill>
                <a:latin typeface="Annie Use Your Telescope"/>
                <a:ea typeface="Annie Use Your Telescope"/>
                <a:cs typeface="Annie Use Your Telescope"/>
                <a:sym typeface="Annie Use Your Telescope"/>
              </a:rPr>
              <a:t>We can use a toxin that a fungi produces, penicillin, by preventing bacteria to reproduce by destroying its cell wall. </a:t>
            </a:r>
            <a:r>
              <a:rPr lang="en">
                <a:solidFill>
                  <a:srgbClr val="990000"/>
                </a:solidFill>
              </a:rPr>
              <a:t>  </a:t>
            </a:r>
            <a:endParaRPr>
              <a:solidFill>
                <a:srgbClr val="990000"/>
              </a:solidFill>
            </a:endParaRPr>
          </a:p>
        </p:txBody>
      </p:sp>
    </p:spTree>
  </p:cSld>
  <p:clrMapOvr>
    <a:masterClrMapping/>
  </p:clrMapOvr>
  <mc:AlternateContent>
    <mc:Choice Requires="p14">
      <p:transition spd="slow">
        <p14:gallery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2" name="Shape 142"/>
        <p:cNvGrpSpPr/>
        <p:nvPr/>
      </p:nvGrpSpPr>
      <p:grpSpPr>
        <a:xfrm>
          <a:off x="0" y="0"/>
          <a:ext cx="0" cy="0"/>
          <a:chOff x="0" y="0"/>
          <a:chExt cx="0" cy="0"/>
        </a:xfrm>
      </p:grpSpPr>
      <p:sp>
        <p:nvSpPr>
          <p:cNvPr id="143" name="Shape 1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FF0000"/>
                </a:solidFill>
              </a:rPr>
              <a:t>Fungi Fun Facts</a:t>
            </a:r>
            <a:endParaRPr>
              <a:solidFill>
                <a:srgbClr val="FF0000"/>
              </a:solidFill>
            </a:endParaRPr>
          </a:p>
        </p:txBody>
      </p:sp>
      <p:sp>
        <p:nvSpPr>
          <p:cNvPr id="144" name="Shape 14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FF0000"/>
              </a:buClr>
              <a:buSzPts val="1800"/>
              <a:buChar char="●"/>
            </a:pPr>
            <a:r>
              <a:rPr lang="en">
                <a:solidFill>
                  <a:srgbClr val="FF0000"/>
                </a:solidFill>
              </a:rPr>
              <a:t>Scientists who specialize in the study of fungi are called mycologists.</a:t>
            </a:r>
            <a:endParaRPr>
              <a:solidFill>
                <a:srgbClr val="FF0000"/>
              </a:solidFill>
            </a:endParaRPr>
          </a:p>
          <a:p>
            <a:pPr indent="-342900" lvl="0" marL="457200" rtl="0">
              <a:spcBef>
                <a:spcPts val="0"/>
              </a:spcBef>
              <a:spcAft>
                <a:spcPts val="0"/>
              </a:spcAft>
              <a:buClr>
                <a:srgbClr val="FF0000"/>
              </a:buClr>
              <a:buSzPts val="1800"/>
              <a:buChar char="●"/>
            </a:pPr>
            <a:r>
              <a:rPr lang="en">
                <a:solidFill>
                  <a:srgbClr val="FF0000"/>
                </a:solidFill>
              </a:rPr>
              <a:t>The fungi kingdom is more similar to the animal kingdom than the plant kingdom.</a:t>
            </a:r>
            <a:endParaRPr>
              <a:solidFill>
                <a:srgbClr val="FF0000"/>
              </a:solidFill>
            </a:endParaRPr>
          </a:p>
          <a:p>
            <a:pPr indent="-342900" lvl="0" marL="457200" rtl="0">
              <a:spcBef>
                <a:spcPts val="0"/>
              </a:spcBef>
              <a:spcAft>
                <a:spcPts val="0"/>
              </a:spcAft>
              <a:buClr>
                <a:srgbClr val="FF0000"/>
              </a:buClr>
              <a:buSzPts val="1800"/>
              <a:buChar char="●"/>
            </a:pPr>
            <a:r>
              <a:rPr lang="en">
                <a:solidFill>
                  <a:srgbClr val="FF0000"/>
                </a:solidFill>
              </a:rPr>
              <a:t>The word “Fungus” is the latin word meaning “Mushroom”.</a:t>
            </a:r>
            <a:endParaRPr>
              <a:solidFill>
                <a:srgbClr val="FF0000"/>
              </a:solidFill>
            </a:endParaRPr>
          </a:p>
          <a:p>
            <a:pPr indent="-342900" lvl="0" marL="457200" rtl="0">
              <a:spcBef>
                <a:spcPts val="0"/>
              </a:spcBef>
              <a:spcAft>
                <a:spcPts val="0"/>
              </a:spcAft>
              <a:buClr>
                <a:srgbClr val="FF0000"/>
              </a:buClr>
              <a:buSzPts val="1800"/>
              <a:buChar char="●"/>
            </a:pPr>
            <a:r>
              <a:rPr lang="en">
                <a:solidFill>
                  <a:srgbClr val="FF0000"/>
                </a:solidFill>
              </a:rPr>
              <a:t>It is an estimate that there are at least 1.5 million different species of Fungi.</a:t>
            </a:r>
            <a:endParaRPr>
              <a:solidFill>
                <a:srgbClr val="FF0000"/>
              </a:solidFill>
            </a:endParaRPr>
          </a:p>
          <a:p>
            <a:pPr indent="-342900" lvl="0" marL="457200" rtl="0">
              <a:spcBef>
                <a:spcPts val="0"/>
              </a:spcBef>
              <a:spcAft>
                <a:spcPts val="0"/>
              </a:spcAft>
              <a:buClr>
                <a:srgbClr val="FF0000"/>
              </a:buClr>
              <a:buSzPts val="1800"/>
              <a:buChar char="●"/>
            </a:pPr>
            <a:r>
              <a:rPr lang="en">
                <a:solidFill>
                  <a:srgbClr val="FF0000"/>
                </a:solidFill>
              </a:rPr>
              <a:t>Fungi can’t make their food from sunlight so, they eat off other organisms. That is why they are closer related to the animal kingdom than the plant kingdom.</a:t>
            </a:r>
            <a:endParaRPr>
              <a:solidFill>
                <a:srgbClr val="FF0000"/>
              </a:solidFill>
            </a:endParaRPr>
          </a:p>
          <a:p>
            <a:pPr indent="0" lvl="0" marL="0" rtl="0">
              <a:spcBef>
                <a:spcPts val="1600"/>
              </a:spcBef>
              <a:spcAft>
                <a:spcPts val="1600"/>
              </a:spcAft>
              <a:buNone/>
            </a:pPr>
            <a:r>
              <a:t/>
            </a:r>
            <a:endParaRPr/>
          </a:p>
        </p:txBody>
      </p:sp>
      <p:sp>
        <p:nvSpPr>
          <p:cNvPr id="145" name="Shape 145"/>
          <p:cNvSpPr txBox="1"/>
          <p:nvPr/>
        </p:nvSpPr>
        <p:spPr>
          <a:xfrm>
            <a:off x="8997675" y="786875"/>
            <a:ext cx="3000000" cy="30000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300"/>
              </a:spcAft>
              <a:buNone/>
            </a:pPr>
            <a:r>
              <a:t/>
            </a:r>
            <a:endParaRPr>
              <a:solidFill>
                <a:srgbClr val="274E13"/>
              </a:solidFill>
              <a:latin typeface="Roboto"/>
              <a:ea typeface="Roboto"/>
              <a:cs typeface="Roboto"/>
              <a:sym typeface="Roboto"/>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9" name="Shape 149"/>
        <p:cNvGrpSpPr/>
        <p:nvPr/>
      </p:nvGrpSpPr>
      <p:grpSpPr>
        <a:xfrm>
          <a:off x="0" y="0"/>
          <a:ext cx="0" cy="0"/>
          <a:chOff x="0" y="0"/>
          <a:chExt cx="0" cy="0"/>
        </a:xfrm>
      </p:grpSpPr>
      <p:sp>
        <p:nvSpPr>
          <p:cNvPr id="150" name="Shape 1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latin typeface="Courier New"/>
                <a:ea typeface="Courier New"/>
                <a:cs typeface="Courier New"/>
                <a:sym typeface="Courier New"/>
              </a:rPr>
              <a:t>Review Questions</a:t>
            </a:r>
            <a:endParaRPr b="1">
              <a:latin typeface="Courier New"/>
              <a:ea typeface="Courier New"/>
              <a:cs typeface="Courier New"/>
              <a:sym typeface="Courier New"/>
            </a:endParaRPr>
          </a:p>
        </p:txBody>
      </p:sp>
      <p:sp>
        <p:nvSpPr>
          <p:cNvPr id="151" name="Shape 15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000000"/>
              </a:buClr>
              <a:buSzPts val="1800"/>
              <a:buAutoNum type="arabicPeriod"/>
            </a:pPr>
            <a:r>
              <a:rPr lang="en">
                <a:solidFill>
                  <a:srgbClr val="000000"/>
                </a:solidFill>
              </a:rPr>
              <a:t>Describe</a:t>
            </a:r>
            <a:r>
              <a:rPr lang="en">
                <a:solidFill>
                  <a:srgbClr val="000000"/>
                </a:solidFill>
              </a:rPr>
              <a:t> the structures of a fungus . </a:t>
            </a:r>
            <a:endParaRPr>
              <a:solidFill>
                <a:srgbClr val="000000"/>
              </a:solidFill>
            </a:endParaRPr>
          </a:p>
          <a:p>
            <a:pPr indent="-342900" lvl="0" marL="457200" rtl="0">
              <a:spcBef>
                <a:spcPts val="0"/>
              </a:spcBef>
              <a:spcAft>
                <a:spcPts val="0"/>
              </a:spcAft>
              <a:buClr>
                <a:srgbClr val="000000"/>
              </a:buClr>
              <a:buSzPts val="1800"/>
              <a:buAutoNum type="arabicPeriod"/>
            </a:pPr>
            <a:r>
              <a:rPr lang="en">
                <a:solidFill>
                  <a:srgbClr val="000000"/>
                </a:solidFill>
              </a:rPr>
              <a:t> How do </a:t>
            </a:r>
            <a:r>
              <a:rPr lang="en">
                <a:solidFill>
                  <a:srgbClr val="000000"/>
                </a:solidFill>
              </a:rPr>
              <a:t>fungi</a:t>
            </a:r>
            <a:r>
              <a:rPr lang="en">
                <a:solidFill>
                  <a:srgbClr val="000000"/>
                </a:solidFill>
              </a:rPr>
              <a:t> reproduce? </a:t>
            </a:r>
            <a:endParaRPr>
              <a:solidFill>
                <a:srgbClr val="000000"/>
              </a:solidFill>
              <a:latin typeface="Comfortaa"/>
              <a:ea typeface="Comfortaa"/>
              <a:cs typeface="Comfortaa"/>
              <a:sym typeface="Comfortaa"/>
            </a:endParaRPr>
          </a:p>
          <a:p>
            <a:pPr indent="-342900" lvl="0" marL="457200" rtl="0">
              <a:spcBef>
                <a:spcPts val="0"/>
              </a:spcBef>
              <a:spcAft>
                <a:spcPts val="0"/>
              </a:spcAft>
              <a:buClr>
                <a:srgbClr val="000000"/>
              </a:buClr>
              <a:buSzPts val="1800"/>
              <a:buAutoNum type="arabicPeriod"/>
            </a:pPr>
            <a:r>
              <a:rPr lang="en">
                <a:solidFill>
                  <a:srgbClr val="000000"/>
                </a:solidFill>
              </a:rPr>
              <a:t>Describe two relationships between fungi and other organisms.</a:t>
            </a:r>
            <a:endParaRPr>
              <a:solidFill>
                <a:srgbClr val="000000"/>
              </a:solidFill>
            </a:endParaRPr>
          </a:p>
          <a:p>
            <a:pPr indent="-342900" lvl="0" marL="457200" rtl="0">
              <a:spcBef>
                <a:spcPts val="0"/>
              </a:spcBef>
              <a:spcAft>
                <a:spcPts val="0"/>
              </a:spcAft>
              <a:buClr>
                <a:srgbClr val="000000"/>
              </a:buClr>
              <a:buSzPts val="1800"/>
              <a:buAutoNum type="arabicPeriod"/>
            </a:pPr>
            <a:r>
              <a:rPr lang="en">
                <a:solidFill>
                  <a:srgbClr val="000000"/>
                </a:solidFill>
              </a:rPr>
              <a:t> </a:t>
            </a:r>
            <a:r>
              <a:rPr b="1" lang="en">
                <a:solidFill>
                  <a:srgbClr val="000000"/>
                </a:solidFill>
              </a:rPr>
              <a:t>Analyze: </a:t>
            </a:r>
            <a:r>
              <a:rPr lang="en">
                <a:solidFill>
                  <a:srgbClr val="000000"/>
                </a:solidFill>
              </a:rPr>
              <a:t>Scientists used to classify fungi as plants. Today scientists say that fungi are more like animals than plants. How are fungi like plants? How are fungi like animals?</a:t>
            </a:r>
            <a:endParaRPr>
              <a:solidFill>
                <a:srgbClr val="000000"/>
              </a:solidFill>
            </a:endParaRPr>
          </a:p>
          <a:p>
            <a:pPr indent="-342900" lvl="0" marL="457200" rtl="0">
              <a:spcBef>
                <a:spcPts val="0"/>
              </a:spcBef>
              <a:spcAft>
                <a:spcPts val="0"/>
              </a:spcAft>
              <a:buClr>
                <a:srgbClr val="000000"/>
              </a:buClr>
              <a:buSzPts val="1800"/>
              <a:buAutoNum type="arabicPeriod"/>
            </a:pPr>
            <a:r>
              <a:rPr b="1" lang="en">
                <a:solidFill>
                  <a:srgbClr val="000000"/>
                </a:solidFill>
              </a:rPr>
              <a:t>Predict: </a:t>
            </a:r>
            <a:r>
              <a:rPr lang="en">
                <a:solidFill>
                  <a:srgbClr val="000000"/>
                </a:solidFill>
              </a:rPr>
              <a:t>What might change in an environment where there were no fungi?</a:t>
            </a:r>
            <a:r>
              <a:rPr lang="en">
                <a:solidFill>
                  <a:srgbClr val="000000"/>
                </a:solidFill>
              </a:rPr>
              <a:t> </a:t>
            </a:r>
            <a:r>
              <a:rPr lang="en"/>
              <a:t> </a:t>
            </a:r>
            <a:endParaRPr/>
          </a:p>
          <a:p>
            <a:pPr indent="0" lvl="0" marL="0" rtl="0">
              <a:spcBef>
                <a:spcPts val="1600"/>
              </a:spcBef>
              <a:spcAft>
                <a:spcPts val="0"/>
              </a:spcAft>
              <a:buNone/>
            </a:pPr>
            <a:r>
              <a:t/>
            </a:r>
            <a:endParaRPr>
              <a:solidFill>
                <a:srgbClr val="000000"/>
              </a:solidFill>
            </a:endParaRPr>
          </a:p>
          <a:p>
            <a:pPr indent="0" lvl="0" marL="0">
              <a:spcBef>
                <a:spcPts val="1600"/>
              </a:spcBef>
              <a:spcAft>
                <a:spcPts val="1600"/>
              </a:spcAft>
              <a:buNone/>
            </a:pPr>
            <a:r>
              <a:t/>
            </a:r>
            <a:endParaRPr/>
          </a:p>
        </p:txBody>
      </p:sp>
    </p:spTree>
  </p:cSld>
  <p:clrMapOvr>
    <a:masterClrMapping/>
  </p:clrMapOvr>
  <mc:AlternateContent>
    <mc:Choice Requires="p14">
      <p:transition spd="slow">
        <p14:flip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5" name="Shape 155"/>
        <p:cNvGrpSpPr/>
        <p:nvPr/>
      </p:nvGrpSpPr>
      <p:grpSpPr>
        <a:xfrm>
          <a:off x="0" y="0"/>
          <a:ext cx="0" cy="0"/>
          <a:chOff x="0" y="0"/>
          <a:chExt cx="0" cy="0"/>
        </a:xfrm>
      </p:grpSpPr>
      <p:sp>
        <p:nvSpPr>
          <p:cNvPr id="156" name="Shape 156"/>
          <p:cNvSpPr txBox="1"/>
          <p:nvPr>
            <p:ph type="title"/>
          </p:nvPr>
        </p:nvSpPr>
        <p:spPr>
          <a:xfrm>
            <a:off x="311700" y="472350"/>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solidFill>
                  <a:srgbClr val="FFFFFF"/>
                </a:solidFill>
                <a:latin typeface="Courier New"/>
                <a:ea typeface="Courier New"/>
                <a:cs typeface="Courier New"/>
                <a:sym typeface="Courier New"/>
              </a:rPr>
              <a:t>Review Question answers</a:t>
            </a:r>
            <a:endParaRPr b="1">
              <a:solidFill>
                <a:srgbClr val="FFFFFF"/>
              </a:solidFill>
              <a:latin typeface="Courier New"/>
              <a:ea typeface="Courier New"/>
              <a:cs typeface="Courier New"/>
              <a:sym typeface="Courier New"/>
            </a:endParaRPr>
          </a:p>
          <a:p>
            <a:pPr indent="0" lvl="0" marL="0">
              <a:spcBef>
                <a:spcPts val="0"/>
              </a:spcBef>
              <a:spcAft>
                <a:spcPts val="0"/>
              </a:spcAft>
              <a:buNone/>
            </a:pPr>
            <a:r>
              <a:t/>
            </a:r>
            <a:endParaRPr/>
          </a:p>
        </p:txBody>
      </p:sp>
      <p:sp>
        <p:nvSpPr>
          <p:cNvPr id="157" name="Shape 157"/>
          <p:cNvSpPr txBox="1"/>
          <p:nvPr>
            <p:ph idx="1" type="body"/>
          </p:nvPr>
        </p:nvSpPr>
        <p:spPr>
          <a:xfrm>
            <a:off x="311700" y="1200000"/>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F3F3F3"/>
              </a:buClr>
              <a:buSzPts val="1800"/>
              <a:buAutoNum type="arabicPeriod"/>
            </a:pPr>
            <a:r>
              <a:rPr b="1" lang="en" u="sng">
                <a:solidFill>
                  <a:srgbClr val="F3F3F3"/>
                </a:solidFill>
              </a:rPr>
              <a:t>Describe the structure of a fungus: </a:t>
            </a:r>
            <a:r>
              <a:rPr lang="en">
                <a:solidFill>
                  <a:srgbClr val="F3F3F3"/>
                </a:solidFill>
              </a:rPr>
              <a:t>Multicellular decomposers with thread like structures called hyphae instead of tissues or organs. Cells consist of a nucleus with a thick cell wall. </a:t>
            </a:r>
            <a:endParaRPr>
              <a:solidFill>
                <a:srgbClr val="F3F3F3"/>
              </a:solidFill>
            </a:endParaRPr>
          </a:p>
          <a:p>
            <a:pPr indent="-342900" lvl="0" marL="457200" rtl="0">
              <a:spcBef>
                <a:spcPts val="0"/>
              </a:spcBef>
              <a:spcAft>
                <a:spcPts val="0"/>
              </a:spcAft>
              <a:buClr>
                <a:srgbClr val="F3F3F3"/>
              </a:buClr>
              <a:buSzPts val="1800"/>
              <a:buAutoNum type="arabicPeriod"/>
            </a:pPr>
            <a:r>
              <a:rPr b="1" lang="en" u="sng">
                <a:solidFill>
                  <a:srgbClr val="F3F3F3"/>
                </a:solidFill>
              </a:rPr>
              <a:t>How do fungi reproduce?: </a:t>
            </a:r>
            <a:r>
              <a:rPr lang="en">
                <a:solidFill>
                  <a:srgbClr val="F3F3F3"/>
                </a:solidFill>
              </a:rPr>
              <a:t>Through spores, which can be produced either sexually or asexually. Most fungi reproduce asexually.</a:t>
            </a:r>
            <a:endParaRPr>
              <a:solidFill>
                <a:srgbClr val="F3F3F3"/>
              </a:solidFill>
            </a:endParaRPr>
          </a:p>
          <a:p>
            <a:pPr indent="-342900" lvl="0" marL="457200" rtl="0">
              <a:spcBef>
                <a:spcPts val="0"/>
              </a:spcBef>
              <a:spcAft>
                <a:spcPts val="0"/>
              </a:spcAft>
              <a:buClr>
                <a:srgbClr val="FFFFFF"/>
              </a:buClr>
              <a:buSzPts val="1800"/>
              <a:buAutoNum type="arabicPeriod"/>
            </a:pPr>
            <a:r>
              <a:rPr b="1" lang="en" u="sng">
                <a:solidFill>
                  <a:srgbClr val="FFFFFF"/>
                </a:solidFill>
              </a:rPr>
              <a:t>Describe two relationships between fungi and other organisms: </a:t>
            </a:r>
            <a:r>
              <a:rPr lang="en">
                <a:solidFill>
                  <a:srgbClr val="FFFFFF"/>
                </a:solidFill>
              </a:rPr>
              <a:t>Just like animals, fungi are heterotrophs; </a:t>
            </a:r>
            <a:r>
              <a:rPr lang="en">
                <a:solidFill>
                  <a:srgbClr val="F3F3F3"/>
                </a:solidFill>
              </a:rPr>
              <a:t>They decompose the complex carbon compounds that plants build from the sun.</a:t>
            </a:r>
            <a:endParaRPr>
              <a:solidFill>
                <a:srgbClr val="F3F3F3"/>
              </a:solidFill>
            </a:endParaRPr>
          </a:p>
          <a:p>
            <a:pPr indent="-342900" lvl="0" marL="457200" rtl="0">
              <a:spcBef>
                <a:spcPts val="0"/>
              </a:spcBef>
              <a:spcAft>
                <a:spcPts val="0"/>
              </a:spcAft>
              <a:buClr>
                <a:srgbClr val="FFFFFF"/>
              </a:buClr>
              <a:buSzPts val="1800"/>
              <a:buAutoNum type="arabicPeriod"/>
            </a:pPr>
            <a:r>
              <a:rPr b="1" lang="en" u="sng">
                <a:solidFill>
                  <a:srgbClr val="F3F3F3"/>
                </a:solidFill>
              </a:rPr>
              <a:t> Analyze: Scientists used to classify fungi as plants. Today scientists say that fungi are more like animals than plants. How are fungi like plants? How are fungi like animals?;</a:t>
            </a:r>
            <a:r>
              <a:rPr lang="en">
                <a:solidFill>
                  <a:schemeClr val="dk1"/>
                </a:solidFill>
              </a:rPr>
              <a:t>Like animals, fungi are multicellular; fungi cells have a cell wall, just like plant cells</a:t>
            </a:r>
            <a:endParaRPr>
              <a:solidFill>
                <a:schemeClr val="dk1"/>
              </a:solidFill>
            </a:endParaRPr>
          </a:p>
          <a:p>
            <a:pPr indent="0" lvl="0" marL="0" rtl="0">
              <a:spcBef>
                <a:spcPts val="1600"/>
              </a:spcBef>
              <a:spcAft>
                <a:spcPts val="0"/>
              </a:spcAft>
              <a:buNone/>
            </a:pPr>
            <a:r>
              <a:t/>
            </a:r>
            <a:endParaRPr b="1" u="sng">
              <a:solidFill>
                <a:srgbClr val="F3F3F3"/>
              </a:solidFill>
            </a:endParaRPr>
          </a:p>
          <a:p>
            <a:pPr indent="-342900" lvl="0" marL="457200" rtl="0">
              <a:spcBef>
                <a:spcPts val="1600"/>
              </a:spcBef>
              <a:spcAft>
                <a:spcPts val="0"/>
              </a:spcAft>
              <a:buClr>
                <a:srgbClr val="FFFFFF"/>
              </a:buClr>
              <a:buSzPts val="1800"/>
              <a:buAutoNum type="arabicPeriod"/>
            </a:pPr>
            <a:r>
              <a:t/>
            </a:r>
            <a:endParaRPr>
              <a:solidFill>
                <a:srgbClr val="FFFFFF"/>
              </a:solidFill>
            </a:endParaRPr>
          </a:p>
        </p:txBody>
      </p:sp>
    </p:spTree>
  </p:cSld>
  <p:clrMapOvr>
    <a:masterClrMapping/>
  </p:clrMapOvr>
  <mc:AlternateContent>
    <mc:Choice Requires="p14">
      <p:transition spd="slow">
        <p14:flip dir="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1" name="Shape 161"/>
        <p:cNvGrpSpPr/>
        <p:nvPr/>
      </p:nvGrpSpPr>
      <p:grpSpPr>
        <a:xfrm>
          <a:off x="0" y="0"/>
          <a:ext cx="0" cy="0"/>
          <a:chOff x="0" y="0"/>
          <a:chExt cx="0" cy="0"/>
        </a:xfrm>
      </p:grpSpPr>
      <p:sp>
        <p:nvSpPr>
          <p:cNvPr id="162" name="Shape 162"/>
          <p:cNvSpPr txBox="1"/>
          <p:nvPr>
            <p:ph type="title"/>
          </p:nvPr>
        </p:nvSpPr>
        <p:spPr>
          <a:xfrm>
            <a:off x="200950" y="48457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latin typeface="Impact"/>
                <a:ea typeface="Impact"/>
                <a:cs typeface="Impact"/>
                <a:sym typeface="Impact"/>
              </a:rPr>
              <a:t>Review questions continued (again)</a:t>
            </a:r>
            <a:endParaRPr>
              <a:latin typeface="Impact"/>
              <a:ea typeface="Impact"/>
              <a:cs typeface="Impact"/>
              <a:sym typeface="Impact"/>
            </a:endParaRPr>
          </a:p>
        </p:txBody>
      </p:sp>
      <p:sp>
        <p:nvSpPr>
          <p:cNvPr id="163" name="Shape 16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b="1" lang="en">
                <a:solidFill>
                  <a:srgbClr val="FF0000"/>
                </a:solidFill>
              </a:rPr>
              <a:t>5.</a:t>
            </a:r>
            <a:r>
              <a:rPr b="1" lang="en" u="sng">
                <a:solidFill>
                  <a:srgbClr val="FF0000"/>
                </a:solidFill>
              </a:rPr>
              <a:t>What might change in an environment where there were no fungi; </a:t>
            </a:r>
            <a:r>
              <a:rPr lang="en">
                <a:solidFill>
                  <a:srgbClr val="FF0000"/>
                </a:solidFill>
              </a:rPr>
              <a:t>Nothing will decompose and the world would be filled with waste. There would be no more decomposers on Earth besides bacteria. The trees wouldn’t be able to receive the nutrients that fungi release into the soil which will lead to more dead trees.   </a:t>
            </a:r>
            <a:endParaRPr>
              <a:solidFill>
                <a:srgbClr val="FF0000"/>
              </a:solidFill>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ph type="title"/>
          </p:nvPr>
        </p:nvSpPr>
        <p:spPr>
          <a:xfrm flipH="1">
            <a:off x="10091600" y="427625"/>
            <a:ext cx="468600" cy="415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9" name="Shape 169"/>
          <p:cNvSpPr txBox="1"/>
          <p:nvPr>
            <p:ph idx="1" type="body"/>
          </p:nvPr>
        </p:nvSpPr>
        <p:spPr>
          <a:xfrm rot="2294053">
            <a:off x="1296242" y="1806445"/>
            <a:ext cx="6383170" cy="1530609"/>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sz="10000"/>
              <a:t>THE END</a:t>
            </a:r>
            <a:endParaRPr sz="10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Shape 67"/>
          <p:cNvSpPr txBox="1"/>
          <p:nvPr>
            <p:ph type="title"/>
          </p:nvPr>
        </p:nvSpPr>
        <p:spPr>
          <a:xfrm>
            <a:off x="92100" y="539775"/>
            <a:ext cx="2808000" cy="7557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solidFill>
                  <a:srgbClr val="FFFFFF"/>
                </a:solidFill>
                <a:latin typeface="Comfortaa"/>
                <a:ea typeface="Comfortaa"/>
                <a:cs typeface="Comfortaa"/>
                <a:sym typeface="Comfortaa"/>
              </a:rPr>
              <a:t>Vocabulary</a:t>
            </a:r>
            <a:endParaRPr>
              <a:solidFill>
                <a:srgbClr val="FFFFFF"/>
              </a:solidFill>
              <a:latin typeface="Comfortaa"/>
              <a:ea typeface="Comfortaa"/>
              <a:cs typeface="Comfortaa"/>
              <a:sym typeface="Comfortaa"/>
            </a:endParaRPr>
          </a:p>
        </p:txBody>
      </p:sp>
      <p:sp>
        <p:nvSpPr>
          <p:cNvPr id="68" name="Shape 68"/>
          <p:cNvSpPr txBox="1"/>
          <p:nvPr>
            <p:ph idx="1" type="body"/>
          </p:nvPr>
        </p:nvSpPr>
        <p:spPr>
          <a:xfrm>
            <a:off x="215550" y="1239175"/>
            <a:ext cx="4555500" cy="2486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i="1" lang="en" sz="1800" u="sng">
                <a:solidFill>
                  <a:srgbClr val="FFFFFF"/>
                </a:solidFill>
              </a:rPr>
              <a:t>Hyphae</a:t>
            </a:r>
            <a:r>
              <a:rPr lang="en" sz="1800">
                <a:solidFill>
                  <a:srgbClr val="FFFFFF"/>
                </a:solidFill>
              </a:rPr>
              <a:t>: Threadlike structures formed by a network of cells</a:t>
            </a:r>
            <a:endParaRPr b="1" i="1" sz="1800" u="sng">
              <a:solidFill>
                <a:srgbClr val="FFFFFF"/>
              </a:solidFill>
            </a:endParaRPr>
          </a:p>
          <a:p>
            <a:pPr indent="0" lvl="0" marL="0">
              <a:spcBef>
                <a:spcPts val="1600"/>
              </a:spcBef>
              <a:spcAft>
                <a:spcPts val="0"/>
              </a:spcAft>
              <a:buNone/>
            </a:pPr>
            <a:r>
              <a:rPr b="1" i="1" lang="en" sz="1800" u="sng">
                <a:solidFill>
                  <a:srgbClr val="FFFFFF"/>
                </a:solidFill>
              </a:rPr>
              <a:t>Spore</a:t>
            </a:r>
            <a:r>
              <a:rPr lang="en" sz="1800">
                <a:solidFill>
                  <a:srgbClr val="FFFFFF"/>
                </a:solidFill>
              </a:rPr>
              <a:t>: A single reproductive cell that can grow into a multicellular organism.</a:t>
            </a:r>
            <a:endParaRPr sz="1800">
              <a:solidFill>
                <a:srgbClr val="FFFFFF"/>
              </a:solidFill>
            </a:endParaRPr>
          </a:p>
          <a:p>
            <a:pPr indent="0" lvl="0" marL="0">
              <a:spcBef>
                <a:spcPts val="1600"/>
              </a:spcBef>
              <a:spcAft>
                <a:spcPts val="1600"/>
              </a:spcAft>
              <a:buNone/>
            </a:pPr>
            <a:r>
              <a:rPr b="1" i="1" lang="en" sz="1800" u="sng">
                <a:solidFill>
                  <a:srgbClr val="FFFFFF"/>
                </a:solidFill>
              </a:rPr>
              <a:t>Lichen</a:t>
            </a:r>
            <a:r>
              <a:rPr lang="en" sz="1800">
                <a:solidFill>
                  <a:srgbClr val="FFFFFF"/>
                </a:solidFill>
              </a:rPr>
              <a:t>: When fungi forms a sandwich-like structure for single-cell algae </a:t>
            </a:r>
            <a:endParaRPr sz="1800">
              <a:solidFill>
                <a:srgbClr val="FFFFFF"/>
              </a:solidFill>
            </a:endParaRPr>
          </a:p>
        </p:txBody>
      </p:sp>
      <p:sp>
        <p:nvSpPr>
          <p:cNvPr id="69" name="Shape 69"/>
          <p:cNvSpPr txBox="1"/>
          <p:nvPr/>
        </p:nvSpPr>
        <p:spPr>
          <a:xfrm>
            <a:off x="10851850" y="-132200"/>
            <a:ext cx="865200" cy="396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mc:AlternateContent>
    <mc:Choice Requires="p14">
      <p:transition spd="slow">
        <p14:prism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3" name="Shape 73"/>
        <p:cNvGrpSpPr/>
        <p:nvPr/>
      </p:nvGrpSpPr>
      <p:grpSpPr>
        <a:xfrm>
          <a:off x="0" y="0"/>
          <a:ext cx="0" cy="0"/>
          <a:chOff x="0" y="0"/>
          <a:chExt cx="0" cy="0"/>
        </a:xfrm>
      </p:grpSpPr>
      <p:sp>
        <p:nvSpPr>
          <p:cNvPr id="74" name="Shape 74"/>
          <p:cNvSpPr txBox="1"/>
          <p:nvPr>
            <p:ph type="ctrTitle"/>
          </p:nvPr>
        </p:nvSpPr>
        <p:spPr>
          <a:xfrm>
            <a:off x="311700" y="290725"/>
            <a:ext cx="8520600" cy="7926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latin typeface="Pacifico"/>
                <a:ea typeface="Pacifico"/>
                <a:cs typeface="Pacifico"/>
                <a:sym typeface="Pacifico"/>
              </a:rPr>
              <a:t>Decomposer</a:t>
            </a:r>
            <a:endParaRPr>
              <a:latin typeface="Pacifico"/>
              <a:ea typeface="Pacifico"/>
              <a:cs typeface="Pacifico"/>
              <a:sym typeface="Pacifico"/>
            </a:endParaRPr>
          </a:p>
        </p:txBody>
      </p:sp>
      <p:sp>
        <p:nvSpPr>
          <p:cNvPr id="75" name="Shape 75"/>
          <p:cNvSpPr txBox="1"/>
          <p:nvPr>
            <p:ph idx="1" type="subTitle"/>
          </p:nvPr>
        </p:nvSpPr>
        <p:spPr>
          <a:xfrm>
            <a:off x="268975" y="1317250"/>
            <a:ext cx="8290800" cy="282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FF"/>
                </a:solidFill>
              </a:rPr>
              <a:t>Fungi can decompose dead animals and plants. They absorb nutrients and leave behind simpler compou</a:t>
            </a:r>
            <a:r>
              <a:rPr lang="en">
                <a:solidFill>
                  <a:srgbClr val="0000FF"/>
                </a:solidFill>
              </a:rPr>
              <a:t>nds</a:t>
            </a:r>
            <a:endParaRPr>
              <a:solidFill>
                <a:srgbClr val="0000FF"/>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algn="l">
              <a:spcBef>
                <a:spcPts val="0"/>
              </a:spcBef>
              <a:spcAft>
                <a:spcPts val="0"/>
              </a:spcAft>
              <a:buNone/>
            </a:pPr>
            <a:r>
              <a:t/>
            </a:r>
            <a:endParaRPr/>
          </a:p>
        </p:txBody>
      </p:sp>
      <p:pic>
        <p:nvPicPr>
          <p:cNvPr id="76" name="Shape 76"/>
          <p:cNvPicPr preferRelativeResize="0"/>
          <p:nvPr/>
        </p:nvPicPr>
        <p:blipFill>
          <a:blip r:embed="rId4">
            <a:alphaModFix/>
          </a:blip>
          <a:stretch>
            <a:fillRect/>
          </a:stretch>
        </p:blipFill>
        <p:spPr>
          <a:xfrm>
            <a:off x="375825" y="2910300"/>
            <a:ext cx="4036500" cy="1912475"/>
          </a:xfrm>
          <a:prstGeom prst="rect">
            <a:avLst/>
          </a:prstGeom>
          <a:noFill/>
          <a:ln>
            <a:noFill/>
          </a:ln>
        </p:spPr>
      </p:pic>
      <p:pic>
        <p:nvPicPr>
          <p:cNvPr id="77" name="Shape 77"/>
          <p:cNvPicPr preferRelativeResize="0"/>
          <p:nvPr/>
        </p:nvPicPr>
        <p:blipFill>
          <a:blip r:embed="rId5">
            <a:alphaModFix/>
          </a:blip>
          <a:stretch>
            <a:fillRect/>
          </a:stretch>
        </p:blipFill>
        <p:spPr>
          <a:xfrm>
            <a:off x="4563600" y="2779625"/>
            <a:ext cx="3832400" cy="2043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1000"/>
                                        <p:tgtEl>
                                          <p:spTgt spid="7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1000"/>
                                        <p:tgtEl>
                                          <p:spTgt spid="7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1" name="Shape 81"/>
        <p:cNvGrpSpPr/>
        <p:nvPr/>
      </p:nvGrpSpPr>
      <p:grpSpPr>
        <a:xfrm>
          <a:off x="0" y="0"/>
          <a:ext cx="0" cy="0"/>
          <a:chOff x="0" y="0"/>
          <a:chExt cx="0" cy="0"/>
        </a:xfrm>
      </p:grpSpPr>
      <p:sp>
        <p:nvSpPr>
          <p:cNvPr id="82" name="Shape 82"/>
          <p:cNvSpPr txBox="1"/>
          <p:nvPr>
            <p:ph type="title"/>
          </p:nvPr>
        </p:nvSpPr>
        <p:spPr>
          <a:xfrm>
            <a:off x="339025" y="474600"/>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solidFill>
                  <a:srgbClr val="0000FF"/>
                </a:solidFill>
                <a:latin typeface="Impact"/>
                <a:ea typeface="Impact"/>
                <a:cs typeface="Impact"/>
                <a:sym typeface="Impact"/>
              </a:rPr>
              <a:t>Fungi absorb materials from the </a:t>
            </a:r>
            <a:r>
              <a:rPr lang="en">
                <a:solidFill>
                  <a:srgbClr val="0000FF"/>
                </a:solidFill>
                <a:latin typeface="Impact"/>
                <a:ea typeface="Impact"/>
                <a:cs typeface="Impact"/>
                <a:sym typeface="Impact"/>
              </a:rPr>
              <a:t>environment</a:t>
            </a:r>
            <a:endParaRPr>
              <a:solidFill>
                <a:srgbClr val="0000FF"/>
              </a:solidFill>
              <a:latin typeface="Impact"/>
              <a:ea typeface="Impact"/>
              <a:cs typeface="Impact"/>
              <a:sym typeface="Impact"/>
            </a:endParaRPr>
          </a:p>
        </p:txBody>
      </p:sp>
      <p:sp>
        <p:nvSpPr>
          <p:cNvPr id="83" name="Shape 8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F3F3F3"/>
              </a:buClr>
              <a:buSzPts val="1800"/>
              <a:buChar char="●"/>
            </a:pPr>
            <a:r>
              <a:rPr lang="en">
                <a:solidFill>
                  <a:srgbClr val="F3F3F3"/>
                </a:solidFill>
              </a:rPr>
              <a:t>Most fungi are decomposers</a:t>
            </a:r>
            <a:endParaRPr>
              <a:solidFill>
                <a:srgbClr val="F3F3F3"/>
              </a:solidFill>
            </a:endParaRPr>
          </a:p>
          <a:p>
            <a:pPr indent="-342900" lvl="0" marL="457200" rtl="0">
              <a:spcBef>
                <a:spcPts val="0"/>
              </a:spcBef>
              <a:spcAft>
                <a:spcPts val="0"/>
              </a:spcAft>
              <a:buClr>
                <a:srgbClr val="F3F3F3"/>
              </a:buClr>
              <a:buSzPts val="1800"/>
              <a:buChar char="●"/>
            </a:pPr>
            <a:r>
              <a:rPr lang="en">
                <a:solidFill>
                  <a:srgbClr val="F3F3F3"/>
                </a:solidFill>
              </a:rPr>
              <a:t>They decompose, or break down complex carbon compounds that are part of living matter. They decompose the complex carbon compounds that plants build from the sun.</a:t>
            </a:r>
            <a:endParaRPr>
              <a:solidFill>
                <a:srgbClr val="F3F3F3"/>
              </a:solidFill>
            </a:endParaRPr>
          </a:p>
          <a:p>
            <a:pPr indent="-342900" lvl="0" marL="457200" rtl="0">
              <a:spcBef>
                <a:spcPts val="0"/>
              </a:spcBef>
              <a:spcAft>
                <a:spcPts val="0"/>
              </a:spcAft>
              <a:buClr>
                <a:srgbClr val="F3F3F3"/>
              </a:buClr>
              <a:buSzPts val="1800"/>
              <a:buChar char="●"/>
            </a:pPr>
            <a:r>
              <a:rPr lang="en">
                <a:solidFill>
                  <a:srgbClr val="F3F3F3"/>
                </a:solidFill>
              </a:rPr>
              <a:t>Just like animals, fungi are heterotrophs</a:t>
            </a:r>
            <a:endParaRPr>
              <a:solidFill>
                <a:srgbClr val="F3F3F3"/>
              </a:solidFill>
            </a:endParaRPr>
          </a:p>
          <a:p>
            <a:pPr indent="-342900" lvl="0" marL="457200" rtl="0">
              <a:spcBef>
                <a:spcPts val="0"/>
              </a:spcBef>
              <a:spcAft>
                <a:spcPts val="0"/>
              </a:spcAft>
              <a:buClr>
                <a:srgbClr val="F3F3F3"/>
              </a:buClr>
              <a:buSzPts val="1800"/>
              <a:buChar char="●"/>
            </a:pPr>
            <a:r>
              <a:rPr lang="en">
                <a:solidFill>
                  <a:srgbClr val="F3F3F3"/>
                </a:solidFill>
              </a:rPr>
              <a:t>They decompose materials such as leaves and animal waste</a:t>
            </a:r>
            <a:endParaRPr>
              <a:solidFill>
                <a:srgbClr val="F3F3F3"/>
              </a:solidFill>
            </a:endParaRPr>
          </a:p>
          <a:p>
            <a:pPr indent="0" lvl="0" marL="0" rtl="0">
              <a:spcBef>
                <a:spcPts val="1600"/>
              </a:spcBef>
              <a:spcAft>
                <a:spcPts val="1600"/>
              </a:spcAft>
              <a:buNone/>
            </a:pPr>
            <a:r>
              <a:t/>
            </a:r>
            <a:endParaRPr/>
          </a:p>
        </p:txBody>
      </p:sp>
    </p:spTree>
  </p:cSld>
  <p:clrMapOvr>
    <a:masterClrMapping/>
  </p:clrMapOvr>
  <mc:AlternateContent>
    <mc:Choice Requires="p14">
      <p:transition spd="slow">
        <p14:gallery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Shape 88"/>
          <p:cNvSpPr txBox="1"/>
          <p:nvPr>
            <p:ph type="title"/>
          </p:nvPr>
        </p:nvSpPr>
        <p:spPr>
          <a:xfrm>
            <a:off x="224675" y="437100"/>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solidFill>
                  <a:srgbClr val="0000FF"/>
                </a:solidFill>
                <a:latin typeface="Courier New"/>
                <a:ea typeface="Courier New"/>
                <a:cs typeface="Courier New"/>
                <a:sym typeface="Courier New"/>
              </a:rPr>
              <a:t>Fungi Characteristics</a:t>
            </a:r>
            <a:endParaRPr>
              <a:solidFill>
                <a:srgbClr val="0000FF"/>
              </a:solidFill>
              <a:latin typeface="Courier New"/>
              <a:ea typeface="Courier New"/>
              <a:cs typeface="Courier New"/>
              <a:sym typeface="Courier New"/>
            </a:endParaRPr>
          </a:p>
        </p:txBody>
      </p:sp>
      <p:sp>
        <p:nvSpPr>
          <p:cNvPr id="89" name="Shape 8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0000FF"/>
              </a:buClr>
              <a:buSzPts val="1800"/>
              <a:buChar char="●"/>
            </a:pPr>
            <a:r>
              <a:rPr lang="en">
                <a:solidFill>
                  <a:srgbClr val="0000FF"/>
                </a:solidFill>
              </a:rPr>
              <a:t>All fungi are multicellular, except for yeast</a:t>
            </a:r>
            <a:endParaRPr>
              <a:solidFill>
                <a:srgbClr val="0000FF"/>
              </a:solidFill>
            </a:endParaRPr>
          </a:p>
          <a:p>
            <a:pPr indent="-342900" lvl="0" marL="457200" rtl="0">
              <a:spcBef>
                <a:spcPts val="0"/>
              </a:spcBef>
              <a:spcAft>
                <a:spcPts val="0"/>
              </a:spcAft>
              <a:buClr>
                <a:srgbClr val="0000FF"/>
              </a:buClr>
              <a:buSzPts val="1800"/>
              <a:buChar char="●"/>
            </a:pPr>
            <a:r>
              <a:rPr lang="en">
                <a:solidFill>
                  <a:srgbClr val="0000FF"/>
                </a:solidFill>
              </a:rPr>
              <a:t>Their cells have a nucleus and a thick cell wall</a:t>
            </a:r>
            <a:endParaRPr>
              <a:solidFill>
                <a:srgbClr val="0000FF"/>
              </a:solidFill>
            </a:endParaRPr>
          </a:p>
          <a:p>
            <a:pPr indent="-342900" lvl="0" marL="457200" rtl="0">
              <a:spcBef>
                <a:spcPts val="0"/>
              </a:spcBef>
              <a:spcAft>
                <a:spcPts val="0"/>
              </a:spcAft>
              <a:buClr>
                <a:srgbClr val="0000FF"/>
              </a:buClr>
              <a:buSzPts val="1800"/>
              <a:buChar char="●"/>
            </a:pPr>
            <a:r>
              <a:rPr lang="en">
                <a:solidFill>
                  <a:srgbClr val="0000FF"/>
                </a:solidFill>
              </a:rPr>
              <a:t>They don’t </a:t>
            </a:r>
            <a:r>
              <a:rPr lang="en">
                <a:solidFill>
                  <a:srgbClr val="0000FF"/>
                </a:solidFill>
              </a:rPr>
              <a:t>possess</a:t>
            </a:r>
            <a:r>
              <a:rPr lang="en">
                <a:solidFill>
                  <a:srgbClr val="0000FF"/>
                </a:solidFill>
              </a:rPr>
              <a:t> tissues or organs. Instead it is made up of a reproductive body and network of cells that form threadlike structures called </a:t>
            </a:r>
            <a:r>
              <a:rPr b="1" lang="en" u="sng">
                <a:solidFill>
                  <a:srgbClr val="0000FF"/>
                </a:solidFill>
              </a:rPr>
              <a:t>hyphae</a:t>
            </a:r>
            <a:endParaRPr b="1" u="sng">
              <a:solidFill>
                <a:srgbClr val="0000FF"/>
              </a:solidFill>
            </a:endParaRPr>
          </a:p>
          <a:p>
            <a:pPr indent="0" lvl="0" marL="0" rtl="0" algn="ctr">
              <a:spcBef>
                <a:spcPts val="1600"/>
              </a:spcBef>
              <a:spcAft>
                <a:spcPts val="0"/>
              </a:spcAft>
              <a:buNone/>
            </a:pPr>
            <a:r>
              <a:rPr b="1" lang="en">
                <a:solidFill>
                  <a:srgbClr val="0000FF"/>
                </a:solidFill>
              </a:rPr>
              <a:t>Mycelium</a:t>
            </a:r>
            <a:endParaRPr b="1">
              <a:solidFill>
                <a:srgbClr val="0000FF"/>
              </a:solidFill>
            </a:endParaRPr>
          </a:p>
          <a:p>
            <a:pPr indent="-342900" lvl="0" marL="457200" rtl="0">
              <a:spcBef>
                <a:spcPts val="1600"/>
              </a:spcBef>
              <a:spcAft>
                <a:spcPts val="0"/>
              </a:spcAft>
              <a:buClr>
                <a:srgbClr val="0000FF"/>
              </a:buClr>
              <a:buSzPts val="1800"/>
              <a:buChar char="●"/>
            </a:pPr>
            <a:r>
              <a:rPr lang="en">
                <a:solidFill>
                  <a:srgbClr val="0000FF"/>
                </a:solidFill>
              </a:rPr>
              <a:t>Mycelium is a mass of hyphae</a:t>
            </a:r>
            <a:endParaRPr>
              <a:solidFill>
                <a:srgbClr val="0000FF"/>
              </a:solidFill>
            </a:endParaRPr>
          </a:p>
          <a:p>
            <a:pPr indent="-342900" lvl="0" marL="457200" rtl="0">
              <a:spcBef>
                <a:spcPts val="0"/>
              </a:spcBef>
              <a:spcAft>
                <a:spcPts val="0"/>
              </a:spcAft>
              <a:buClr>
                <a:srgbClr val="0000FF"/>
              </a:buClr>
              <a:buSzPts val="1800"/>
              <a:buChar char="●"/>
            </a:pPr>
            <a:r>
              <a:rPr lang="en">
                <a:solidFill>
                  <a:srgbClr val="0000FF"/>
                </a:solidFill>
              </a:rPr>
              <a:t>The mycelium are close to the soil or substance where the fungus/fungi are living in.</a:t>
            </a:r>
            <a:endParaRPr>
              <a:solidFill>
                <a:srgbClr val="0000FF"/>
              </a:solidFill>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3" name="Shape 93"/>
        <p:cNvGrpSpPr/>
        <p:nvPr/>
      </p:nvGrpSpPr>
      <p:grpSpPr>
        <a:xfrm>
          <a:off x="0" y="0"/>
          <a:ext cx="0" cy="0"/>
          <a:chOff x="0" y="0"/>
          <a:chExt cx="0" cy="0"/>
        </a:xfrm>
      </p:grpSpPr>
      <p:sp>
        <p:nvSpPr>
          <p:cNvPr id="94" name="Shape 9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FF0000"/>
                </a:solidFill>
                <a:latin typeface="Comfortaa"/>
                <a:ea typeface="Comfortaa"/>
                <a:cs typeface="Comfortaa"/>
                <a:sym typeface="Comfortaa"/>
              </a:rPr>
              <a:t>R</a:t>
            </a:r>
            <a:r>
              <a:rPr lang="en">
                <a:solidFill>
                  <a:srgbClr val="0000FF"/>
                </a:solidFill>
                <a:latin typeface="Comfortaa"/>
                <a:ea typeface="Comfortaa"/>
                <a:cs typeface="Comfortaa"/>
                <a:sym typeface="Comfortaa"/>
              </a:rPr>
              <a:t>e</a:t>
            </a:r>
            <a:r>
              <a:rPr lang="en">
                <a:solidFill>
                  <a:srgbClr val="FF0000"/>
                </a:solidFill>
                <a:latin typeface="Comfortaa"/>
                <a:ea typeface="Comfortaa"/>
                <a:cs typeface="Comfortaa"/>
                <a:sym typeface="Comfortaa"/>
              </a:rPr>
              <a:t>p</a:t>
            </a:r>
            <a:r>
              <a:rPr lang="en">
                <a:solidFill>
                  <a:srgbClr val="0000FF"/>
                </a:solidFill>
                <a:latin typeface="Comfortaa"/>
                <a:ea typeface="Comfortaa"/>
                <a:cs typeface="Comfortaa"/>
                <a:sym typeface="Comfortaa"/>
              </a:rPr>
              <a:t>r</a:t>
            </a:r>
            <a:r>
              <a:rPr lang="en">
                <a:solidFill>
                  <a:srgbClr val="FF0000"/>
                </a:solidFill>
                <a:latin typeface="Comfortaa"/>
                <a:ea typeface="Comfortaa"/>
                <a:cs typeface="Comfortaa"/>
                <a:sym typeface="Comfortaa"/>
              </a:rPr>
              <a:t>o</a:t>
            </a:r>
            <a:r>
              <a:rPr lang="en">
                <a:solidFill>
                  <a:srgbClr val="0000FF"/>
                </a:solidFill>
                <a:latin typeface="Comfortaa"/>
                <a:ea typeface="Comfortaa"/>
                <a:cs typeface="Comfortaa"/>
                <a:sym typeface="Comfortaa"/>
              </a:rPr>
              <a:t>d</a:t>
            </a:r>
            <a:r>
              <a:rPr lang="en">
                <a:solidFill>
                  <a:srgbClr val="FF0000"/>
                </a:solidFill>
                <a:latin typeface="Comfortaa"/>
                <a:ea typeface="Comfortaa"/>
                <a:cs typeface="Comfortaa"/>
                <a:sym typeface="Comfortaa"/>
              </a:rPr>
              <a:t>u</a:t>
            </a:r>
            <a:r>
              <a:rPr lang="en">
                <a:solidFill>
                  <a:srgbClr val="0000FF"/>
                </a:solidFill>
                <a:latin typeface="Comfortaa"/>
                <a:ea typeface="Comfortaa"/>
                <a:cs typeface="Comfortaa"/>
                <a:sym typeface="Comfortaa"/>
              </a:rPr>
              <a:t>c</a:t>
            </a:r>
            <a:r>
              <a:rPr lang="en">
                <a:solidFill>
                  <a:srgbClr val="FF0000"/>
                </a:solidFill>
                <a:latin typeface="Comfortaa"/>
                <a:ea typeface="Comfortaa"/>
                <a:cs typeface="Comfortaa"/>
                <a:sym typeface="Comfortaa"/>
              </a:rPr>
              <a:t>t</a:t>
            </a:r>
            <a:r>
              <a:rPr lang="en">
                <a:solidFill>
                  <a:srgbClr val="0000FF"/>
                </a:solidFill>
                <a:latin typeface="Comfortaa"/>
                <a:ea typeface="Comfortaa"/>
                <a:cs typeface="Comfortaa"/>
                <a:sym typeface="Comfortaa"/>
              </a:rPr>
              <a:t>i</a:t>
            </a:r>
            <a:r>
              <a:rPr lang="en">
                <a:solidFill>
                  <a:srgbClr val="FF0000"/>
                </a:solidFill>
                <a:latin typeface="Comfortaa"/>
                <a:ea typeface="Comfortaa"/>
                <a:cs typeface="Comfortaa"/>
                <a:sym typeface="Comfortaa"/>
              </a:rPr>
              <a:t>o</a:t>
            </a:r>
            <a:r>
              <a:rPr lang="en">
                <a:solidFill>
                  <a:srgbClr val="0000FF"/>
                </a:solidFill>
                <a:latin typeface="Comfortaa"/>
                <a:ea typeface="Comfortaa"/>
                <a:cs typeface="Comfortaa"/>
                <a:sym typeface="Comfortaa"/>
              </a:rPr>
              <a:t>n</a:t>
            </a:r>
            <a:r>
              <a:rPr lang="en">
                <a:latin typeface="Comfortaa"/>
                <a:ea typeface="Comfortaa"/>
                <a:cs typeface="Comfortaa"/>
                <a:sym typeface="Comfortaa"/>
              </a:rPr>
              <a:t> </a:t>
            </a:r>
            <a:endParaRPr>
              <a:solidFill>
                <a:srgbClr val="FFFF00"/>
              </a:solidFill>
              <a:latin typeface="Comfortaa"/>
              <a:ea typeface="Comfortaa"/>
              <a:cs typeface="Comfortaa"/>
              <a:sym typeface="Comfortaa"/>
            </a:endParaRPr>
          </a:p>
        </p:txBody>
      </p:sp>
      <p:sp>
        <p:nvSpPr>
          <p:cNvPr id="95" name="Shape 95"/>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FF0000"/>
              </a:buClr>
              <a:buSzPts val="1800"/>
              <a:buChar char="●"/>
            </a:pPr>
            <a:r>
              <a:rPr lang="en">
                <a:solidFill>
                  <a:srgbClr val="FF0000"/>
                </a:solidFill>
              </a:rPr>
              <a:t>Most f</a:t>
            </a:r>
            <a:r>
              <a:rPr lang="en">
                <a:solidFill>
                  <a:srgbClr val="FF0000"/>
                </a:solidFill>
              </a:rPr>
              <a:t>ungi reproduce with spores. The spores can be produced by either asexual </a:t>
            </a:r>
            <a:r>
              <a:rPr lang="en">
                <a:solidFill>
                  <a:srgbClr val="FF0000"/>
                </a:solidFill>
              </a:rPr>
              <a:t>reproduction</a:t>
            </a:r>
            <a:r>
              <a:rPr lang="en">
                <a:solidFill>
                  <a:srgbClr val="FF0000"/>
                </a:solidFill>
              </a:rPr>
              <a:t> or sexual reproduction</a:t>
            </a:r>
            <a:endParaRPr>
              <a:solidFill>
                <a:srgbClr val="FF0000"/>
              </a:solidFill>
            </a:endParaRPr>
          </a:p>
          <a:p>
            <a:pPr indent="-342900" lvl="0" marL="457200" rtl="0">
              <a:spcBef>
                <a:spcPts val="0"/>
              </a:spcBef>
              <a:spcAft>
                <a:spcPts val="0"/>
              </a:spcAft>
              <a:buClr>
                <a:srgbClr val="FF0000"/>
              </a:buClr>
              <a:buSzPts val="1800"/>
              <a:buChar char="●"/>
            </a:pPr>
            <a:r>
              <a:rPr lang="en">
                <a:solidFill>
                  <a:srgbClr val="FF0000"/>
                </a:solidFill>
              </a:rPr>
              <a:t>These spore-producing </a:t>
            </a:r>
            <a:r>
              <a:rPr lang="en">
                <a:solidFill>
                  <a:srgbClr val="FF0000"/>
                </a:solidFill>
              </a:rPr>
              <a:t>structures are reproduced bodies of mushroom .</a:t>
            </a:r>
            <a:endParaRPr>
              <a:solidFill>
                <a:srgbClr val="FF0000"/>
              </a:solidFill>
            </a:endParaRPr>
          </a:p>
          <a:p>
            <a:pPr indent="-342900" lvl="0" marL="457200" rtl="0">
              <a:spcBef>
                <a:spcPts val="0"/>
              </a:spcBef>
              <a:spcAft>
                <a:spcPts val="0"/>
              </a:spcAft>
              <a:buClr>
                <a:srgbClr val="FF0000"/>
              </a:buClr>
              <a:buSzPts val="1800"/>
              <a:buChar char="●"/>
            </a:pPr>
            <a:r>
              <a:rPr lang="en">
                <a:solidFill>
                  <a:srgbClr val="FF0000"/>
                </a:solidFill>
              </a:rPr>
              <a:t>A single mushroom can produce billions of spores. </a:t>
            </a:r>
            <a:endParaRPr>
              <a:solidFill>
                <a:srgbClr val="FF0000"/>
              </a:solidFill>
            </a:endParaRPr>
          </a:p>
          <a:p>
            <a:pPr indent="-342900" lvl="0" marL="457200" rtl="0">
              <a:spcBef>
                <a:spcPts val="0"/>
              </a:spcBef>
              <a:spcAft>
                <a:spcPts val="0"/>
              </a:spcAft>
              <a:buClr>
                <a:srgbClr val="FF0000"/>
              </a:buClr>
              <a:buSzPts val="1800"/>
              <a:buChar char="●"/>
            </a:pPr>
            <a:r>
              <a:rPr lang="en">
                <a:solidFill>
                  <a:srgbClr val="FF0000"/>
                </a:solidFill>
              </a:rPr>
              <a:t>Spores are released into the air, and because they’re so small and light, the wind can carry spores long distances </a:t>
            </a:r>
            <a:endParaRPr>
              <a:solidFill>
                <a:srgbClr val="FF0000"/>
              </a:solidFill>
            </a:endParaRPr>
          </a:p>
          <a:p>
            <a:pPr indent="-342900" lvl="0" marL="457200" rtl="0">
              <a:spcBef>
                <a:spcPts val="0"/>
              </a:spcBef>
              <a:spcAft>
                <a:spcPts val="0"/>
              </a:spcAft>
              <a:buClr>
                <a:srgbClr val="FF0000"/>
              </a:buClr>
              <a:buSzPts val="1800"/>
              <a:buChar char="●"/>
            </a:pPr>
            <a:r>
              <a:rPr lang="en">
                <a:solidFill>
                  <a:srgbClr val="FF0000"/>
                </a:solidFill>
              </a:rPr>
              <a:t>The spores are like rain when reproduction</a:t>
            </a:r>
            <a:endParaRPr>
              <a:solidFill>
                <a:srgbClr val="FF0000"/>
              </a:solidFill>
            </a:endParaRPr>
          </a:p>
          <a:p>
            <a:pPr indent="-342900" lvl="0" marL="457200" rtl="0">
              <a:spcBef>
                <a:spcPts val="0"/>
              </a:spcBef>
              <a:spcAft>
                <a:spcPts val="0"/>
              </a:spcAft>
              <a:buClr>
                <a:srgbClr val="FF0000"/>
              </a:buClr>
              <a:buSzPts val="1800"/>
              <a:buChar char="●"/>
            </a:pPr>
            <a:r>
              <a:rPr lang="en">
                <a:solidFill>
                  <a:srgbClr val="FF0000"/>
                </a:solidFill>
              </a:rPr>
              <a:t>A single spore can produce billions of spores</a:t>
            </a:r>
            <a:endParaRPr>
              <a:solidFill>
                <a:srgbClr val="FF0000"/>
              </a:solidFill>
            </a:endParaRPr>
          </a:p>
          <a:p>
            <a:pPr indent="0" lvl="0" marL="0" rtl="0">
              <a:spcBef>
                <a:spcPts val="1600"/>
              </a:spcBef>
              <a:spcAft>
                <a:spcPts val="1600"/>
              </a:spcAft>
              <a:buNone/>
            </a:pPr>
            <a:r>
              <a:t/>
            </a:r>
            <a:endParaRPr>
              <a:solidFill>
                <a:srgbClr val="4C1130"/>
              </a:solidFill>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9" name="Shape 99"/>
        <p:cNvGrpSpPr/>
        <p:nvPr/>
      </p:nvGrpSpPr>
      <p:grpSpPr>
        <a:xfrm>
          <a:off x="0" y="0"/>
          <a:ext cx="0" cy="0"/>
          <a:chOff x="0" y="0"/>
          <a:chExt cx="0" cy="0"/>
        </a:xfrm>
      </p:grpSpPr>
      <p:sp>
        <p:nvSpPr>
          <p:cNvPr id="100" name="Shape 100"/>
          <p:cNvSpPr txBox="1"/>
          <p:nvPr>
            <p:ph type="title"/>
          </p:nvPr>
        </p:nvSpPr>
        <p:spPr>
          <a:xfrm>
            <a:off x="493600" y="579775"/>
            <a:ext cx="5446800" cy="572700"/>
          </a:xfrm>
          <a:prstGeom prst="rect">
            <a:avLst/>
          </a:prstGeom>
        </p:spPr>
        <p:txBody>
          <a:bodyPr anchorCtr="0" anchor="t" bIns="91425" lIns="91425" spcFirstLastPara="1" rIns="91425" wrap="square" tIns="91425">
            <a:noAutofit/>
          </a:bodyPr>
          <a:lstStyle/>
          <a:p>
            <a:pPr indent="0" lvl="0" marL="0" algn="l">
              <a:spcBef>
                <a:spcPts val="0"/>
              </a:spcBef>
              <a:spcAft>
                <a:spcPts val="0"/>
              </a:spcAft>
              <a:buNone/>
            </a:pPr>
            <a:r>
              <a:rPr lang="en">
                <a:solidFill>
                  <a:srgbClr val="FF0000"/>
                </a:solidFill>
                <a:latin typeface="Fredericka the Great"/>
                <a:ea typeface="Fredericka the Great"/>
                <a:cs typeface="Fredericka the Great"/>
                <a:sym typeface="Fredericka the Great"/>
              </a:rPr>
              <a:t>Reproduction continued</a:t>
            </a:r>
            <a:endParaRPr>
              <a:solidFill>
                <a:srgbClr val="FF0000"/>
              </a:solidFill>
              <a:latin typeface="Fredericka the Great"/>
              <a:ea typeface="Fredericka the Great"/>
              <a:cs typeface="Fredericka the Great"/>
              <a:sym typeface="Fredericka the Great"/>
            </a:endParaRPr>
          </a:p>
        </p:txBody>
      </p:sp>
      <p:sp>
        <p:nvSpPr>
          <p:cNvPr id="101" name="Shape 101"/>
          <p:cNvSpPr txBox="1"/>
          <p:nvPr>
            <p:ph idx="1" type="body"/>
          </p:nvPr>
        </p:nvSpPr>
        <p:spPr>
          <a:xfrm>
            <a:off x="311700" y="1152475"/>
            <a:ext cx="8520600" cy="3610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400" u="sng">
                <a:solidFill>
                  <a:srgbClr val="0000FF"/>
                </a:solidFill>
              </a:rPr>
              <a:t>Fungi can reproduce in other ways, too</a:t>
            </a:r>
            <a:endParaRPr sz="2400" u="sng">
              <a:solidFill>
                <a:srgbClr val="0000FF"/>
              </a:solidFill>
            </a:endParaRPr>
          </a:p>
          <a:p>
            <a:pPr indent="0" lvl="0" marL="0" rtl="0" algn="ctr">
              <a:spcBef>
                <a:spcPts val="1600"/>
              </a:spcBef>
              <a:spcAft>
                <a:spcPts val="0"/>
              </a:spcAft>
              <a:buClr>
                <a:schemeClr val="dk1"/>
              </a:buClr>
              <a:buSzPts val="1100"/>
              <a:buFont typeface="Arial"/>
              <a:buNone/>
            </a:pPr>
            <a:r>
              <a:t/>
            </a:r>
            <a:endParaRPr sz="2400" u="sng">
              <a:solidFill>
                <a:srgbClr val="0000FF"/>
              </a:solidFill>
            </a:endParaRPr>
          </a:p>
          <a:p>
            <a:pPr indent="-342900" lvl="0" marL="457200" rtl="0">
              <a:spcBef>
                <a:spcPts val="1600"/>
              </a:spcBef>
              <a:spcAft>
                <a:spcPts val="0"/>
              </a:spcAft>
              <a:buClr>
                <a:srgbClr val="0000FF"/>
              </a:buClr>
              <a:buSzPts val="1800"/>
              <a:buChar char="●"/>
            </a:pPr>
            <a:r>
              <a:rPr lang="en">
                <a:solidFill>
                  <a:srgbClr val="0000FF"/>
                </a:solidFill>
              </a:rPr>
              <a:t>A multicellular can reproduce sexually when hyphae break off and form a new mycelium</a:t>
            </a:r>
            <a:endParaRPr>
              <a:solidFill>
                <a:srgbClr val="0000FF"/>
              </a:solidFill>
            </a:endParaRPr>
          </a:p>
          <a:p>
            <a:pPr indent="-342900" lvl="0" marL="457200" rtl="0">
              <a:spcBef>
                <a:spcPts val="0"/>
              </a:spcBef>
              <a:spcAft>
                <a:spcPts val="0"/>
              </a:spcAft>
              <a:buClr>
                <a:srgbClr val="0000FF"/>
              </a:buClr>
              <a:buSzPts val="1800"/>
              <a:buChar char="●"/>
            </a:pPr>
            <a:r>
              <a:rPr lang="en">
                <a:solidFill>
                  <a:srgbClr val="0000FF"/>
                </a:solidFill>
              </a:rPr>
              <a:t>Single-celled fungi, such as yeast, reproduce asexually by budding or basic cell division</a:t>
            </a:r>
            <a:endParaRPr>
              <a:solidFill>
                <a:srgbClr val="0000FF"/>
              </a:solidFill>
            </a:endParaRPr>
          </a:p>
          <a:p>
            <a:pPr indent="-342900" lvl="0" marL="457200" rtl="0">
              <a:spcBef>
                <a:spcPts val="0"/>
              </a:spcBef>
              <a:spcAft>
                <a:spcPts val="0"/>
              </a:spcAft>
              <a:buClr>
                <a:srgbClr val="FF0000"/>
              </a:buClr>
              <a:buSzPts val="1800"/>
              <a:buChar char="●"/>
            </a:pPr>
            <a:r>
              <a:rPr lang="en" u="sng">
                <a:solidFill>
                  <a:schemeClr val="hlink"/>
                </a:solidFill>
                <a:hlinkClick r:id="rId4"/>
              </a:rPr>
              <a:t>https://youtu.be/Mrphn1zOWaE</a:t>
            </a:r>
            <a:r>
              <a:rPr lang="en">
                <a:solidFill>
                  <a:srgbClr val="FF0000"/>
                </a:solidFill>
              </a:rPr>
              <a:t> </a:t>
            </a:r>
            <a:endParaRPr>
              <a:solidFill>
                <a:srgbClr val="FF0000"/>
              </a:solidFill>
            </a:endParaRPr>
          </a:p>
        </p:txBody>
      </p:sp>
    </p:spTree>
  </p:cSld>
  <p:clrMapOvr>
    <a:masterClrMapping/>
  </p:clrMapOvr>
  <mc:AlternateContent>
    <mc:Choice Requires="p14">
      <p:transition spd="slow">
        <p14:gallery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5" name="Shape 105"/>
        <p:cNvGrpSpPr/>
        <p:nvPr/>
      </p:nvGrpSpPr>
      <p:grpSpPr>
        <a:xfrm>
          <a:off x="0" y="0"/>
          <a:ext cx="0" cy="0"/>
          <a:chOff x="0" y="0"/>
          <a:chExt cx="0" cy="0"/>
        </a:xfrm>
      </p:grpSpPr>
      <p:sp>
        <p:nvSpPr>
          <p:cNvPr id="106" name="Shape 106"/>
          <p:cNvSpPr txBox="1"/>
          <p:nvPr>
            <p:ph type="title"/>
          </p:nvPr>
        </p:nvSpPr>
        <p:spPr>
          <a:xfrm>
            <a:off x="311700" y="445025"/>
            <a:ext cx="8520600" cy="96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algn="l">
              <a:spcBef>
                <a:spcPts val="0"/>
              </a:spcBef>
              <a:spcAft>
                <a:spcPts val="0"/>
              </a:spcAft>
              <a:buNone/>
            </a:pPr>
            <a:r>
              <a:t/>
            </a:r>
            <a:endParaRPr/>
          </a:p>
        </p:txBody>
      </p:sp>
      <p:sp>
        <p:nvSpPr>
          <p:cNvPr id="107" name="Shape 107"/>
          <p:cNvSpPr txBox="1"/>
          <p:nvPr>
            <p:ph idx="1" type="body"/>
          </p:nvPr>
        </p:nvSpPr>
        <p:spPr>
          <a:xfrm>
            <a:off x="421000" y="304800"/>
            <a:ext cx="8520600" cy="478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u="sng">
                <a:solidFill>
                  <a:srgbClr val="4A86E8"/>
                </a:solidFill>
                <a:latin typeface="Comfortaa"/>
                <a:ea typeface="Comfortaa"/>
                <a:cs typeface="Comfortaa"/>
                <a:sym typeface="Comfortaa"/>
              </a:rPr>
              <a:t>Fungi include:</a:t>
            </a:r>
            <a:endParaRPr sz="4800" u="sng">
              <a:solidFill>
                <a:srgbClr val="4A86E8"/>
              </a:solidFill>
              <a:latin typeface="Comfortaa"/>
              <a:ea typeface="Comfortaa"/>
              <a:cs typeface="Comfortaa"/>
              <a:sym typeface="Comfortaa"/>
            </a:endParaRPr>
          </a:p>
          <a:p>
            <a:pPr indent="-457200" lvl="0" marL="457200" rtl="0">
              <a:spcBef>
                <a:spcPts val="1600"/>
              </a:spcBef>
              <a:spcAft>
                <a:spcPts val="0"/>
              </a:spcAft>
              <a:buClr>
                <a:srgbClr val="00FF00"/>
              </a:buClr>
              <a:buSzPts val="3600"/>
              <a:buChar char="●"/>
            </a:pPr>
            <a:r>
              <a:rPr lang="en" sz="3600">
                <a:solidFill>
                  <a:srgbClr val="00FF00"/>
                </a:solidFill>
                <a:latin typeface="Amatic SC"/>
                <a:ea typeface="Amatic SC"/>
                <a:cs typeface="Amatic SC"/>
                <a:sym typeface="Amatic SC"/>
              </a:rPr>
              <a:t>Mushrooms</a:t>
            </a:r>
            <a:endParaRPr sz="3600">
              <a:solidFill>
                <a:srgbClr val="00FF00"/>
              </a:solidFill>
              <a:latin typeface="Amatic SC"/>
              <a:ea typeface="Amatic SC"/>
              <a:cs typeface="Amatic SC"/>
              <a:sym typeface="Amatic SC"/>
            </a:endParaRPr>
          </a:p>
          <a:p>
            <a:pPr indent="-457200" lvl="0" marL="457200" rtl="0">
              <a:spcBef>
                <a:spcPts val="0"/>
              </a:spcBef>
              <a:spcAft>
                <a:spcPts val="0"/>
              </a:spcAft>
              <a:buClr>
                <a:srgbClr val="00FF00"/>
              </a:buClr>
              <a:buSzPts val="3600"/>
              <a:buChar char="●"/>
            </a:pPr>
            <a:r>
              <a:rPr lang="en" sz="3600">
                <a:solidFill>
                  <a:srgbClr val="00FF00"/>
                </a:solidFill>
                <a:latin typeface="Amatic SC"/>
                <a:ea typeface="Amatic SC"/>
                <a:cs typeface="Amatic SC"/>
                <a:sym typeface="Amatic SC"/>
              </a:rPr>
              <a:t>Mold</a:t>
            </a:r>
            <a:endParaRPr sz="3600">
              <a:solidFill>
                <a:srgbClr val="00FF00"/>
              </a:solidFill>
              <a:latin typeface="Amatic SC"/>
              <a:ea typeface="Amatic SC"/>
              <a:cs typeface="Amatic SC"/>
              <a:sym typeface="Amatic SC"/>
            </a:endParaRPr>
          </a:p>
          <a:p>
            <a:pPr indent="-457200" lvl="0" marL="457200" rtl="0">
              <a:spcBef>
                <a:spcPts val="0"/>
              </a:spcBef>
              <a:spcAft>
                <a:spcPts val="0"/>
              </a:spcAft>
              <a:buClr>
                <a:srgbClr val="00FF00"/>
              </a:buClr>
              <a:buSzPts val="3600"/>
              <a:buChar char="●"/>
            </a:pPr>
            <a:r>
              <a:rPr lang="en" sz="3600">
                <a:solidFill>
                  <a:srgbClr val="00FF00"/>
                </a:solidFill>
                <a:latin typeface="Amatic SC"/>
                <a:ea typeface="Amatic SC"/>
                <a:cs typeface="Amatic SC"/>
                <a:sym typeface="Amatic SC"/>
              </a:rPr>
              <a:t>Yeast</a:t>
            </a:r>
            <a:r>
              <a:rPr lang="en" sz="3600">
                <a:solidFill>
                  <a:srgbClr val="00FF00"/>
                </a:solidFill>
              </a:rPr>
              <a:t>                                                                                                                                            </a:t>
            </a:r>
            <a:endParaRPr sz="3600">
              <a:solidFill>
                <a:srgbClr val="00FF00"/>
              </a:solidFill>
            </a:endParaRPr>
          </a:p>
          <a:p>
            <a:pPr indent="0" lvl="0" marL="0" rtl="0">
              <a:spcBef>
                <a:spcPts val="1600"/>
              </a:spcBef>
              <a:spcAft>
                <a:spcPts val="0"/>
              </a:spcAft>
              <a:buNone/>
            </a:pPr>
            <a:r>
              <a:rPr lang="en" sz="3000">
                <a:solidFill>
                  <a:srgbClr val="00FF00"/>
                </a:solidFill>
                <a:latin typeface="Oswald"/>
                <a:ea typeface="Oswald"/>
                <a:cs typeface="Oswald"/>
                <a:sym typeface="Oswald"/>
              </a:rPr>
              <a:t>                                                          </a:t>
            </a:r>
            <a:endParaRPr sz="3000">
              <a:solidFill>
                <a:srgbClr val="00FF00"/>
              </a:solidFill>
              <a:latin typeface="Oswald"/>
              <a:ea typeface="Oswald"/>
              <a:cs typeface="Oswald"/>
              <a:sym typeface="Oswald"/>
            </a:endParaRPr>
          </a:p>
          <a:p>
            <a:pPr indent="0" lvl="0" marL="0" rtl="0">
              <a:spcBef>
                <a:spcPts val="1600"/>
              </a:spcBef>
              <a:spcAft>
                <a:spcPts val="1600"/>
              </a:spcAft>
              <a:buNone/>
            </a:pPr>
            <a:r>
              <a:rPr lang="en" sz="3000">
                <a:solidFill>
                  <a:srgbClr val="00FF00"/>
                </a:solidFill>
                <a:latin typeface="Oswald"/>
                <a:ea typeface="Oswald"/>
                <a:cs typeface="Oswald"/>
                <a:sym typeface="Oswald"/>
              </a:rPr>
              <a:t>                                                       </a:t>
            </a:r>
            <a:endParaRPr sz="3000">
              <a:solidFill>
                <a:srgbClr val="00FF00"/>
              </a:solidFill>
              <a:latin typeface="Oswald"/>
              <a:ea typeface="Oswald"/>
              <a:cs typeface="Oswald"/>
              <a:sym typeface="Oswald"/>
            </a:endParaRPr>
          </a:p>
        </p:txBody>
      </p:sp>
      <p:pic>
        <p:nvPicPr>
          <p:cNvPr id="108" name="Shape 108"/>
          <p:cNvPicPr preferRelativeResize="0"/>
          <p:nvPr/>
        </p:nvPicPr>
        <p:blipFill>
          <a:blip r:embed="rId4">
            <a:alphaModFix/>
          </a:blip>
          <a:stretch>
            <a:fillRect/>
          </a:stretch>
        </p:blipFill>
        <p:spPr>
          <a:xfrm>
            <a:off x="6522453" y="1072400"/>
            <a:ext cx="2124451" cy="1270500"/>
          </a:xfrm>
          <a:prstGeom prst="rect">
            <a:avLst/>
          </a:prstGeom>
          <a:noFill/>
          <a:ln>
            <a:noFill/>
          </a:ln>
        </p:spPr>
      </p:pic>
      <p:pic>
        <p:nvPicPr>
          <p:cNvPr id="109" name="Shape 109"/>
          <p:cNvPicPr preferRelativeResize="0"/>
          <p:nvPr/>
        </p:nvPicPr>
        <p:blipFill>
          <a:blip r:embed="rId5">
            <a:alphaModFix/>
          </a:blip>
          <a:stretch>
            <a:fillRect/>
          </a:stretch>
        </p:blipFill>
        <p:spPr>
          <a:xfrm>
            <a:off x="5898800" y="2342896"/>
            <a:ext cx="1587275" cy="1453925"/>
          </a:xfrm>
          <a:prstGeom prst="rect">
            <a:avLst/>
          </a:prstGeom>
          <a:noFill/>
          <a:ln>
            <a:noFill/>
          </a:ln>
        </p:spPr>
      </p:pic>
      <p:pic>
        <p:nvPicPr>
          <p:cNvPr id="110" name="Shape 110"/>
          <p:cNvPicPr preferRelativeResize="0"/>
          <p:nvPr/>
        </p:nvPicPr>
        <p:blipFill>
          <a:blip r:embed="rId6">
            <a:alphaModFix/>
          </a:blip>
          <a:stretch>
            <a:fillRect/>
          </a:stretch>
        </p:blipFill>
        <p:spPr>
          <a:xfrm>
            <a:off x="6522442" y="3762650"/>
            <a:ext cx="2311124" cy="1270500"/>
          </a:xfrm>
          <a:prstGeom prst="rect">
            <a:avLst/>
          </a:prstGeom>
          <a:noFill/>
          <a:ln>
            <a:noFill/>
          </a:ln>
        </p:spPr>
      </p:pic>
      <p:sp>
        <p:nvSpPr>
          <p:cNvPr id="111" name="Shape 111"/>
          <p:cNvSpPr txBox="1"/>
          <p:nvPr/>
        </p:nvSpPr>
        <p:spPr>
          <a:xfrm>
            <a:off x="5101650" y="3975450"/>
            <a:ext cx="1420800" cy="690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2400">
                <a:solidFill>
                  <a:srgbClr val="00FF00"/>
                </a:solidFill>
              </a:rPr>
              <a:t>Yeast -&gt;</a:t>
            </a:r>
            <a:endParaRPr sz="2400">
              <a:solidFill>
                <a:srgbClr val="00FF00"/>
              </a:solidFill>
            </a:endParaRPr>
          </a:p>
        </p:txBody>
      </p:sp>
      <p:sp>
        <p:nvSpPr>
          <p:cNvPr id="112" name="Shape 112"/>
          <p:cNvSpPr txBox="1"/>
          <p:nvPr/>
        </p:nvSpPr>
        <p:spPr>
          <a:xfrm>
            <a:off x="4842950" y="2923525"/>
            <a:ext cx="1147500" cy="553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2400">
                <a:solidFill>
                  <a:srgbClr val="6AA84F"/>
                </a:solidFill>
              </a:rPr>
              <a:t>Mold-&gt;</a:t>
            </a:r>
            <a:endParaRPr sz="2400">
              <a:solidFill>
                <a:srgbClr val="6AA84F"/>
              </a:solidFill>
            </a:endParaRPr>
          </a:p>
        </p:txBody>
      </p:sp>
      <p:sp>
        <p:nvSpPr>
          <p:cNvPr id="113" name="Shape 113"/>
          <p:cNvSpPr txBox="1"/>
          <p:nvPr/>
        </p:nvSpPr>
        <p:spPr>
          <a:xfrm>
            <a:off x="5030375" y="1140725"/>
            <a:ext cx="1686300" cy="4917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rPr lang="en" sz="2400">
                <a:solidFill>
                  <a:srgbClr val="00FF00"/>
                </a:solidFill>
                <a:latin typeface="Oswald"/>
                <a:ea typeface="Oswald"/>
                <a:cs typeface="Oswald"/>
                <a:sym typeface="Oswald"/>
              </a:rPr>
              <a:t>Mushrooms-&gt;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1000"/>
                                        <p:tgtEl>
                                          <p:spTgt spid="109"/>
                                        </p:tgtEl>
                                        <p:attrNameLst>
                                          <p:attrName>ppt_w</p:attrName>
                                        </p:attrNameLst>
                                      </p:cBhvr>
                                      <p:tavLst>
                                        <p:tav fmla="" tm="0">
                                          <p:val>
                                            <p:strVal val="0"/>
                                          </p:val>
                                        </p:tav>
                                        <p:tav fmla="" tm="100000">
                                          <p:val>
                                            <p:strVal val="#ppt_w"/>
                                          </p:val>
                                        </p:tav>
                                      </p:tavLst>
                                    </p:anim>
                                    <p:anim calcmode="lin" valueType="num">
                                      <p:cBhvr additive="base">
                                        <p:cTn dur="1000"/>
                                        <p:tgtEl>
                                          <p:spTgt spid="109"/>
                                        </p:tgtEl>
                                        <p:attrNameLst>
                                          <p:attrName>ppt_h</p:attrName>
                                        </p:attrNameLst>
                                      </p:cBhvr>
                                      <p:tavLst>
                                        <p:tav fmla="" tm="0">
                                          <p:val>
                                            <p:strVal val="0"/>
                                          </p:val>
                                        </p:tav>
                                        <p:tav fmla="" tm="100000">
                                          <p:val>
                                            <p:strVal val="#ppt_h"/>
                                          </p:val>
                                        </p:tav>
                                      </p:tavLst>
                                    </p:anim>
                                  </p:childTnLst>
                                </p:cTn>
                              </p:par>
                              <p:par>
                                <p:cTn fill="hold" nodeType="withEffect" presetClass="entr" presetID="2" presetSubtype="2">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1000"/>
                                        <p:tgtEl>
                                          <p:spTgt spid="10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000"/>
                                        <p:tgtEl>
                                          <p:spTgt spid="11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7" name="Shape 117"/>
        <p:cNvGrpSpPr/>
        <p:nvPr/>
      </p:nvGrpSpPr>
      <p:grpSpPr>
        <a:xfrm>
          <a:off x="0" y="0"/>
          <a:ext cx="0" cy="0"/>
          <a:chOff x="0" y="0"/>
          <a:chExt cx="0" cy="0"/>
        </a:xfrm>
      </p:grpSpPr>
      <p:sp>
        <p:nvSpPr>
          <p:cNvPr id="118" name="Shape 1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solidFill>
                  <a:srgbClr val="FF0000"/>
                </a:solidFill>
                <a:latin typeface="Oswald"/>
                <a:ea typeface="Oswald"/>
                <a:cs typeface="Oswald"/>
                <a:sym typeface="Oswald"/>
              </a:rPr>
              <a:t>Mushrooms</a:t>
            </a:r>
            <a:endParaRPr>
              <a:solidFill>
                <a:srgbClr val="FF0000"/>
              </a:solidFill>
              <a:latin typeface="Oswald"/>
              <a:ea typeface="Oswald"/>
              <a:cs typeface="Oswald"/>
              <a:sym typeface="Oswald"/>
            </a:endParaRPr>
          </a:p>
        </p:txBody>
      </p:sp>
      <p:sp>
        <p:nvSpPr>
          <p:cNvPr id="119" name="Shape 119"/>
          <p:cNvSpPr txBox="1"/>
          <p:nvPr>
            <p:ph idx="1" type="body"/>
          </p:nvPr>
        </p:nvSpPr>
        <p:spPr>
          <a:xfrm>
            <a:off x="284375" y="1132000"/>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FF0000"/>
              </a:buClr>
              <a:buSzPts val="1800"/>
              <a:buFont typeface="Oswald Light"/>
              <a:buChar char="●"/>
            </a:pPr>
            <a:r>
              <a:rPr lang="en">
                <a:solidFill>
                  <a:srgbClr val="FF0000"/>
                </a:solidFill>
                <a:latin typeface="Oswald Light"/>
                <a:ea typeface="Oswald Light"/>
                <a:cs typeface="Oswald Light"/>
                <a:sym typeface="Oswald Light"/>
              </a:rPr>
              <a:t>A mushroom is only a small part of a fungus</a:t>
            </a:r>
            <a:endParaRPr>
              <a:solidFill>
                <a:srgbClr val="FF0000"/>
              </a:solidFill>
              <a:latin typeface="Oswald Light"/>
              <a:ea typeface="Oswald Light"/>
              <a:cs typeface="Oswald Light"/>
              <a:sym typeface="Oswald Light"/>
            </a:endParaRPr>
          </a:p>
          <a:p>
            <a:pPr indent="-342900" lvl="0" marL="457200" rtl="0">
              <a:spcBef>
                <a:spcPts val="0"/>
              </a:spcBef>
              <a:spcAft>
                <a:spcPts val="0"/>
              </a:spcAft>
              <a:buClr>
                <a:srgbClr val="FF0000"/>
              </a:buClr>
              <a:buSzPts val="1800"/>
              <a:buFont typeface="Oswald Light"/>
              <a:buChar char="●"/>
            </a:pPr>
            <a:r>
              <a:rPr lang="en">
                <a:solidFill>
                  <a:srgbClr val="FF0000"/>
                </a:solidFill>
                <a:latin typeface="Oswald Light"/>
                <a:ea typeface="Oswald Light"/>
                <a:cs typeface="Oswald Light"/>
                <a:sym typeface="Oswald Light"/>
              </a:rPr>
              <a:t>The mushrooms we purchase at the store may come from mycelium that can grow up to 30 meters across</a:t>
            </a:r>
            <a:endParaRPr>
              <a:solidFill>
                <a:srgbClr val="FF0000"/>
              </a:solidFill>
              <a:latin typeface="Oswald Light"/>
              <a:ea typeface="Oswald Light"/>
              <a:cs typeface="Oswald Light"/>
              <a:sym typeface="Oswald Light"/>
            </a:endParaRPr>
          </a:p>
          <a:p>
            <a:pPr indent="-342900" lvl="0" marL="457200" rtl="0">
              <a:spcBef>
                <a:spcPts val="0"/>
              </a:spcBef>
              <a:spcAft>
                <a:spcPts val="0"/>
              </a:spcAft>
              <a:buClr>
                <a:srgbClr val="FF0000"/>
              </a:buClr>
              <a:buSzPts val="1800"/>
              <a:buFont typeface="Oswald Light"/>
              <a:buChar char="●"/>
            </a:pPr>
            <a:r>
              <a:rPr lang="en">
                <a:solidFill>
                  <a:srgbClr val="FF0000"/>
                </a:solidFill>
                <a:latin typeface="Oswald Light"/>
                <a:ea typeface="Oswald Light"/>
                <a:cs typeface="Oswald Light"/>
                <a:sym typeface="Oswald Light"/>
              </a:rPr>
              <a:t>Although mushrooms are delicious, some may be quite deadly. The toadstool mushroom is an example of a mushroom we can’t eat.                  </a:t>
            </a:r>
            <a:r>
              <a:rPr lang="en" u="sng">
                <a:solidFill>
                  <a:srgbClr val="FFFF00"/>
                </a:solidFill>
                <a:latin typeface="Oswald Light"/>
                <a:ea typeface="Oswald Light"/>
                <a:cs typeface="Oswald Light"/>
                <a:sym typeface="Oswald Light"/>
              </a:rPr>
              <a:t>Toadstool Mushroom</a:t>
            </a:r>
            <a:endParaRPr u="sng">
              <a:solidFill>
                <a:srgbClr val="FFFF00"/>
              </a:solidFill>
              <a:latin typeface="Oswald Light"/>
              <a:ea typeface="Oswald Light"/>
              <a:cs typeface="Oswald Light"/>
              <a:sym typeface="Oswald Light"/>
            </a:endParaRPr>
          </a:p>
          <a:p>
            <a:pPr indent="0" lvl="0" marL="0">
              <a:spcBef>
                <a:spcPts val="1600"/>
              </a:spcBef>
              <a:spcAft>
                <a:spcPts val="1600"/>
              </a:spcAft>
              <a:buNone/>
            </a:pPr>
            <a:r>
              <a:rPr lang="en">
                <a:solidFill>
                  <a:srgbClr val="FFFF00"/>
                </a:solidFill>
                <a:latin typeface="Oswald Light"/>
                <a:ea typeface="Oswald Light"/>
                <a:cs typeface="Oswald Light"/>
                <a:sym typeface="Oswald Light"/>
              </a:rPr>
              <a:t>              </a:t>
            </a:r>
            <a:r>
              <a:rPr lang="en">
                <a:solidFill>
                  <a:srgbClr val="FF0000"/>
                </a:solidFill>
                <a:latin typeface="Oswald Light"/>
                <a:ea typeface="Oswald Light"/>
                <a:cs typeface="Oswald Light"/>
                <a:sym typeface="Oswald Light"/>
              </a:rPr>
              <a:t>                        Do not eat this-&gt;</a:t>
            </a:r>
            <a:r>
              <a:rPr lang="en" u="sng">
                <a:solidFill>
                  <a:srgbClr val="FFFF00"/>
                </a:solidFill>
                <a:latin typeface="Oswald Light"/>
                <a:ea typeface="Oswald Light"/>
                <a:cs typeface="Oswald Light"/>
                <a:sym typeface="Oswald Light"/>
              </a:rPr>
              <a:t>                                                                            </a:t>
            </a:r>
            <a:endParaRPr u="sng">
              <a:solidFill>
                <a:srgbClr val="FFFF00"/>
              </a:solidFill>
              <a:latin typeface="Oswald Light"/>
              <a:ea typeface="Oswald Light"/>
              <a:cs typeface="Oswald Light"/>
              <a:sym typeface="Oswald Light"/>
            </a:endParaRPr>
          </a:p>
        </p:txBody>
      </p:sp>
      <p:pic>
        <p:nvPicPr>
          <p:cNvPr id="120" name="Shape 120"/>
          <p:cNvPicPr preferRelativeResize="0"/>
          <p:nvPr/>
        </p:nvPicPr>
        <p:blipFill>
          <a:blip r:embed="rId4">
            <a:alphaModFix/>
          </a:blip>
          <a:stretch>
            <a:fillRect/>
          </a:stretch>
        </p:blipFill>
        <p:spPr>
          <a:xfrm>
            <a:off x="3441812" y="2797375"/>
            <a:ext cx="2205725" cy="165215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1000"/>
                                        <p:tgtEl>
                                          <p:spTgt spid="12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1000"/>
                                        <p:tgtEl>
                                          <p:spTgt spid="12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