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60FCFF-EAAB-D449-BD43-50538E04A59C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9B4524-913F-1F48-B7EF-2611E396C5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9ymaSzcsd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cells perform various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0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Groups of tissues come together to form an organ that work together to perform a particular function</a:t>
            </a:r>
          </a:p>
          <a:p>
            <a:r>
              <a:rPr lang="en-US" dirty="0"/>
              <a:t> </a:t>
            </a:r>
            <a:r>
              <a:rPr lang="en-US" dirty="0" smtClean="0"/>
              <a:t>Can you name an organ?</a:t>
            </a:r>
          </a:p>
          <a:p>
            <a:r>
              <a:rPr lang="en-US" dirty="0"/>
              <a:t> </a:t>
            </a:r>
            <a:r>
              <a:rPr lang="en-US" dirty="0" smtClean="0"/>
              <a:t>What about an organ in a plant?</a:t>
            </a:r>
          </a:p>
          <a:p>
            <a:r>
              <a:rPr lang="en-US" dirty="0"/>
              <a:t> </a:t>
            </a:r>
            <a:r>
              <a:rPr lang="en-US" dirty="0" smtClean="0"/>
              <a:t>Different organs and tissues work together to form organ systems</a:t>
            </a:r>
          </a:p>
          <a:p>
            <a:r>
              <a:rPr lang="en-US" dirty="0"/>
              <a:t> </a:t>
            </a:r>
            <a:r>
              <a:rPr lang="en-US" dirty="0" smtClean="0"/>
              <a:t>Humans have about 40 organs</a:t>
            </a:r>
          </a:p>
        </p:txBody>
      </p:sp>
    </p:spTree>
    <p:extLst>
      <p:ext uri="{BB962C8B-B14F-4D97-AF65-F5344CB8AC3E}">
        <p14:creationId xmlns:p14="http://schemas.microsoft.com/office/powerpoint/2010/main" val="144229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Humans have 11 major organ systems!</a:t>
            </a:r>
          </a:p>
          <a:p>
            <a:r>
              <a:rPr lang="en-US" dirty="0"/>
              <a:t> </a:t>
            </a:r>
            <a:r>
              <a:rPr lang="en-US" dirty="0" smtClean="0"/>
              <a:t>Can we name some?</a:t>
            </a:r>
          </a:p>
          <a:p>
            <a:r>
              <a:rPr lang="en-US" dirty="0"/>
              <a:t> </a:t>
            </a:r>
            <a:r>
              <a:rPr lang="en-US" dirty="0" smtClean="0"/>
              <a:t>Plants have organ systems as well</a:t>
            </a:r>
          </a:p>
          <a:p>
            <a:r>
              <a:rPr lang="en-US" dirty="0"/>
              <a:t> </a:t>
            </a:r>
            <a:r>
              <a:rPr lang="en-US" dirty="0" smtClean="0"/>
              <a:t>Can we name them?</a:t>
            </a:r>
          </a:p>
        </p:txBody>
      </p:sp>
    </p:spTree>
    <p:extLst>
      <p:ext uri="{BB962C8B-B14F-4D97-AF65-F5344CB8AC3E}">
        <p14:creationId xmlns:p14="http://schemas.microsoft.com/office/powerpoint/2010/main" val="361506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This is the highest level of organization</a:t>
            </a:r>
          </a:p>
          <a:p>
            <a:r>
              <a:rPr lang="en-US" dirty="0"/>
              <a:t> </a:t>
            </a:r>
            <a:r>
              <a:rPr lang="en-US" dirty="0" smtClean="0"/>
              <a:t>We have trillions of cells in our body making up tissues, making up organs, which make organ systems, and allow our organism to work!</a:t>
            </a:r>
          </a:p>
          <a:p>
            <a:r>
              <a:rPr lang="en-US" dirty="0"/>
              <a:t> </a:t>
            </a:r>
            <a:r>
              <a:rPr lang="en-US" dirty="0" smtClean="0"/>
              <a:t>Organism =&gt; Organ Systems =&gt; Organ =&gt; Tissues =&gt;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01682"/>
            <a:ext cx="6965245" cy="12024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Scientists Use Models to Study Cells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4144" y="2121407"/>
            <a:ext cx="3744704" cy="41487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We used three dimensional models to study cells</a:t>
            </a:r>
          </a:p>
          <a:p>
            <a:r>
              <a:rPr lang="en-US" dirty="0" smtClean="0"/>
              <a:t> DNA is the genetic material common to all cells</a:t>
            </a:r>
          </a:p>
          <a:p>
            <a:r>
              <a:rPr lang="en-US" dirty="0"/>
              <a:t> </a:t>
            </a:r>
            <a:r>
              <a:rPr lang="en-US" dirty="0" smtClean="0"/>
              <a:t>How did we figure out the code to DNA?</a:t>
            </a:r>
          </a:p>
          <a:p>
            <a:r>
              <a:rPr lang="en-US" dirty="0"/>
              <a:t> </a:t>
            </a:r>
            <a:r>
              <a:rPr lang="en-US" dirty="0" smtClean="0"/>
              <a:t>In the 1950s, a famous scientist by the name of Rosalind Franklin used X-Rays to produce the first image of DNA!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6067" b="6067"/>
          <a:stretch>
            <a:fillRect/>
          </a:stretch>
        </p:blipFill>
        <p:spPr>
          <a:xfrm>
            <a:off x="4498848" y="1206532"/>
            <a:ext cx="2918601" cy="32877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38" y="3797216"/>
            <a:ext cx="3017675" cy="30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2119257"/>
            <a:ext cx="3333097" cy="3603812"/>
          </a:xfrm>
        </p:spPr>
        <p:txBody>
          <a:bodyPr/>
          <a:lstStyle/>
          <a:p>
            <a:r>
              <a:rPr lang="en-US" dirty="0" smtClean="0"/>
              <a:t> Her amazing discovery was the foundation for Watson and Crick who were then able to put together the first 3D model of DNA!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37" y="2301708"/>
            <a:ext cx="4347863" cy="43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4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Archaea</a:t>
            </a:r>
            <a:r>
              <a:rPr lang="en-US" dirty="0" smtClean="0"/>
              <a:t> and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82" y="2119257"/>
            <a:ext cx="7501752" cy="3992176"/>
          </a:xfrm>
        </p:spPr>
        <p:txBody>
          <a:bodyPr>
            <a:normAutofit/>
          </a:bodyPr>
          <a:lstStyle/>
          <a:p>
            <a:r>
              <a:rPr lang="en-US" dirty="0" smtClean="0"/>
              <a:t> One of the most recent discoveries (1980’s), scientists discovered unicellular organisms living in very extreme environments</a:t>
            </a:r>
          </a:p>
          <a:p>
            <a:r>
              <a:rPr lang="en-US" dirty="0" smtClean="0"/>
              <a:t> Some were deep in the ocean at thermal vents where there is extreme heat and NO oxygen</a:t>
            </a:r>
          </a:p>
          <a:p>
            <a:r>
              <a:rPr lang="en-US" dirty="0" smtClean="0"/>
              <a:t> Others found in the salty waters of Great Salt Lake and hot sulfur springs of Yellowstone</a:t>
            </a:r>
          </a:p>
          <a:p>
            <a:r>
              <a:rPr lang="en-US" dirty="0"/>
              <a:t> </a:t>
            </a:r>
            <a:r>
              <a:rPr lang="en-US" dirty="0" smtClean="0"/>
              <a:t>Initially these were referred to as </a:t>
            </a:r>
            <a:r>
              <a:rPr lang="en-US" dirty="0" err="1" smtClean="0"/>
              <a:t>archaebacteria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Many live in places that were like ancient Earth</a:t>
            </a:r>
          </a:p>
        </p:txBody>
      </p:sp>
    </p:spTree>
    <p:extLst>
      <p:ext uri="{BB962C8B-B14F-4D97-AF65-F5344CB8AC3E}">
        <p14:creationId xmlns:p14="http://schemas.microsoft.com/office/powerpoint/2010/main" val="137627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- </a:t>
            </a:r>
            <a:r>
              <a:rPr lang="en-US" dirty="0" err="1" smtClean="0"/>
              <a:t>Archaea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However, they then realized they were genetically very different from bacteria</a:t>
            </a:r>
          </a:p>
          <a:p>
            <a:r>
              <a:rPr lang="en-US" dirty="0"/>
              <a:t> </a:t>
            </a:r>
            <a:r>
              <a:rPr lang="en-US" dirty="0" smtClean="0"/>
              <a:t>Made a separate category for them called </a:t>
            </a:r>
            <a:r>
              <a:rPr lang="en-US" dirty="0" err="1" smtClean="0"/>
              <a:t>Archaea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Bacteria are in their own domain now!</a:t>
            </a:r>
          </a:p>
          <a:p>
            <a:r>
              <a:rPr lang="en-US" dirty="0"/>
              <a:t> </a:t>
            </a:r>
            <a:r>
              <a:rPr lang="en-US" dirty="0" smtClean="0"/>
              <a:t>Bacteria and </a:t>
            </a:r>
            <a:r>
              <a:rPr lang="en-US" dirty="0" err="1" smtClean="0"/>
              <a:t>Archaea</a:t>
            </a:r>
            <a:r>
              <a:rPr lang="en-US" dirty="0" smtClean="0"/>
              <a:t> are similar in many ways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513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Similarities of Bacteria and </a:t>
            </a:r>
            <a:r>
              <a:rPr lang="en-US" dirty="0" err="1" smtClean="0"/>
              <a:t>Archaea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They are both prokaryotes</a:t>
            </a:r>
          </a:p>
          <a:p>
            <a:r>
              <a:rPr lang="en-US" dirty="0"/>
              <a:t> </a:t>
            </a:r>
            <a:r>
              <a:rPr lang="en-US" dirty="0" smtClean="0"/>
              <a:t>What does this mean again?</a:t>
            </a:r>
          </a:p>
          <a:p>
            <a:r>
              <a:rPr lang="en-US" dirty="0"/>
              <a:t> </a:t>
            </a:r>
            <a:r>
              <a:rPr lang="en-US" dirty="0" smtClean="0"/>
              <a:t>Their cytoplasm contains ribosomes but does not have organelles, so they have a simple structure</a:t>
            </a:r>
          </a:p>
          <a:p>
            <a:r>
              <a:rPr lang="en-US" dirty="0"/>
              <a:t> </a:t>
            </a:r>
            <a:r>
              <a:rPr lang="en-US" dirty="0" smtClean="0"/>
              <a:t>They all have a tough cell wall, a feature of prokaryotes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- </a:t>
            </a:r>
            <a:r>
              <a:rPr lang="en-US" dirty="0" err="1" smtClean="0"/>
              <a:t>Eukarya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third domain</a:t>
            </a:r>
          </a:p>
          <a:p>
            <a:r>
              <a:rPr lang="en-US" dirty="0"/>
              <a:t> </a:t>
            </a:r>
            <a:r>
              <a:rPr lang="en-US" dirty="0" smtClean="0"/>
              <a:t>Organisms in this domain have cells with a</a:t>
            </a:r>
            <a:r>
              <a:rPr lang="is-IS" dirty="0" smtClean="0"/>
              <a:t>….</a:t>
            </a:r>
          </a:p>
          <a:p>
            <a:pPr lvl="1"/>
            <a:r>
              <a:rPr lang="is-IS" dirty="0"/>
              <a:t> </a:t>
            </a:r>
            <a:r>
              <a:rPr lang="is-IS" dirty="0" smtClean="0"/>
              <a:t>Nucleus!</a:t>
            </a:r>
          </a:p>
          <a:p>
            <a:r>
              <a:rPr lang="en-US" dirty="0"/>
              <a:t> </a:t>
            </a:r>
            <a:r>
              <a:rPr lang="en-US" dirty="0" smtClean="0"/>
              <a:t>The cells are more complex in structure with organelles</a:t>
            </a:r>
          </a:p>
          <a:p>
            <a:r>
              <a:rPr lang="en-US" dirty="0"/>
              <a:t> </a:t>
            </a:r>
            <a:r>
              <a:rPr lang="en-US" dirty="0" smtClean="0"/>
              <a:t>What things do you think are in this Domain?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Mostly composed of multicellular organisms like plants and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3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Paramecium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28" y="2119256"/>
            <a:ext cx="7521597" cy="4071545"/>
          </a:xfrm>
        </p:spPr>
        <p:txBody>
          <a:bodyPr>
            <a:normAutofit/>
          </a:bodyPr>
          <a:lstStyle/>
          <a:p>
            <a:r>
              <a:rPr lang="en-US" dirty="0" smtClean="0"/>
              <a:t> This is an example of a very complex eukaryote that is UNICELLULAR</a:t>
            </a:r>
          </a:p>
          <a:p>
            <a:r>
              <a:rPr lang="en-US" dirty="0"/>
              <a:t> </a:t>
            </a:r>
            <a:r>
              <a:rPr lang="en-US" dirty="0" smtClean="0"/>
              <a:t>It has hair-like strands called </a:t>
            </a:r>
            <a:r>
              <a:rPr lang="en-US" b="1" i="1" u="sng" dirty="0" smtClean="0"/>
              <a:t>cilia </a:t>
            </a:r>
            <a:r>
              <a:rPr lang="en-US" dirty="0" smtClean="0"/>
              <a:t>that allow it to move</a:t>
            </a:r>
          </a:p>
          <a:p>
            <a:r>
              <a:rPr lang="en-US" dirty="0" smtClean="0"/>
              <a:t> It also has a long oral groove lined with cilia that leads to a mouth pore</a:t>
            </a:r>
          </a:p>
          <a:p>
            <a:r>
              <a:rPr lang="en-US" dirty="0" smtClean="0"/>
              <a:t> It has everything it needs to survive</a:t>
            </a:r>
          </a:p>
          <a:p>
            <a:r>
              <a:rPr lang="en-US" dirty="0"/>
              <a:t> </a:t>
            </a:r>
            <a:r>
              <a:rPr lang="en-US" dirty="0" smtClean="0"/>
              <a:t>By comparison, no individual cell in a multicellular organism can survive on its own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https://www.youtube.com/watch?v=l9ymaSzcsdY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36" y="2119256"/>
            <a:ext cx="7521598" cy="4091387"/>
          </a:xfrm>
        </p:spPr>
        <p:txBody>
          <a:bodyPr/>
          <a:lstStyle/>
          <a:p>
            <a:r>
              <a:rPr lang="en-US" dirty="0" smtClean="0"/>
              <a:t> Cells in multicellular organism consist of many types to carry out many functions</a:t>
            </a:r>
          </a:p>
          <a:p>
            <a:r>
              <a:rPr lang="en-US" dirty="0"/>
              <a:t> </a:t>
            </a:r>
            <a:r>
              <a:rPr lang="en-US" dirty="0" smtClean="0"/>
              <a:t>Specialization of cells means that specific cells perform specific functions</a:t>
            </a:r>
          </a:p>
          <a:p>
            <a:r>
              <a:rPr lang="en-US" dirty="0"/>
              <a:t> </a:t>
            </a:r>
            <a:r>
              <a:rPr lang="en-US" dirty="0" smtClean="0"/>
              <a:t>In humans, we have blood cells, skin cells, brain cells, </a:t>
            </a:r>
            <a:r>
              <a:rPr lang="en-US" dirty="0" err="1" smtClean="0"/>
              <a:t>etc</a:t>
            </a:r>
            <a:r>
              <a:rPr lang="en-US" dirty="0" smtClean="0"/>
              <a:t>; each carry out a different function</a:t>
            </a:r>
          </a:p>
          <a:p>
            <a:r>
              <a:rPr lang="en-US" dirty="0"/>
              <a:t> </a:t>
            </a:r>
            <a:r>
              <a:rPr lang="en-US" dirty="0" smtClean="0"/>
              <a:t>In plants, some do photosynthesis, some are in the roots, some provide structure,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7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7894" r="-7894"/>
          <a:stretch>
            <a:fillRect/>
          </a:stretch>
        </p:blipFill>
        <p:spPr>
          <a:xfrm>
            <a:off x="555686" y="817582"/>
            <a:ext cx="8257080" cy="4802295"/>
          </a:xfrm>
        </p:spPr>
      </p:pic>
    </p:spTree>
    <p:extLst>
      <p:ext uri="{BB962C8B-B14F-4D97-AF65-F5344CB8AC3E}">
        <p14:creationId xmlns:p14="http://schemas.microsoft.com/office/powerpoint/2010/main" val="7551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Community of Cells!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4" y="2119257"/>
            <a:ext cx="7640673" cy="4131072"/>
          </a:xfrm>
        </p:spPr>
        <p:txBody>
          <a:bodyPr>
            <a:normAutofit/>
          </a:bodyPr>
          <a:lstStyle/>
          <a:p>
            <a:r>
              <a:rPr lang="en-US" dirty="0" smtClean="0"/>
              <a:t> Complexity and size can vary significantly</a:t>
            </a:r>
          </a:p>
          <a:p>
            <a:r>
              <a:rPr lang="en-US" dirty="0"/>
              <a:t> </a:t>
            </a:r>
            <a:r>
              <a:rPr lang="en-US" dirty="0" smtClean="0"/>
              <a:t>A sponge is relatively simple but still has specialization </a:t>
            </a:r>
          </a:p>
          <a:p>
            <a:r>
              <a:rPr lang="en-US" dirty="0"/>
              <a:t> </a:t>
            </a:r>
            <a:r>
              <a:rPr lang="en-US" dirty="0" smtClean="0"/>
              <a:t>In complex organisms, cells are not only specialized but grouped into tissues!</a:t>
            </a:r>
          </a:p>
          <a:p>
            <a:r>
              <a:rPr lang="en-US" dirty="0"/>
              <a:t> </a:t>
            </a:r>
            <a:r>
              <a:rPr lang="en-US" dirty="0" smtClean="0"/>
              <a:t>A tissue is a group of similar cells that are organized to do a specific job</a:t>
            </a:r>
          </a:p>
          <a:p>
            <a:r>
              <a:rPr lang="en-US" dirty="0"/>
              <a:t> </a:t>
            </a:r>
            <a:r>
              <a:rPr lang="en-US" dirty="0" smtClean="0"/>
              <a:t>Humans have over 200 types of tissues!</a:t>
            </a:r>
          </a:p>
          <a:p>
            <a:r>
              <a:rPr lang="en-US" dirty="0"/>
              <a:t> </a:t>
            </a:r>
            <a:r>
              <a:rPr lang="en-US" dirty="0" smtClean="0"/>
              <a:t>Who can name a type of tissue?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8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642</TotalTime>
  <Words>672</Words>
  <Application>Microsoft Macintosh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Different cells perform various functions</vt:lpstr>
      <vt:lpstr>Archaea and Bacteria</vt:lpstr>
      <vt:lpstr>Domain - Archaea</vt:lpstr>
      <vt:lpstr>Similarities of Bacteria and Archaea</vt:lpstr>
      <vt:lpstr>Domain - Eukarya</vt:lpstr>
      <vt:lpstr>Paramecium</vt:lpstr>
      <vt:lpstr>Specialization</vt:lpstr>
      <vt:lpstr>PowerPoint Presentation</vt:lpstr>
      <vt:lpstr>A Community of Cells!</vt:lpstr>
      <vt:lpstr>Organs</vt:lpstr>
      <vt:lpstr>Organ Systems</vt:lpstr>
      <vt:lpstr>Organism</vt:lpstr>
      <vt:lpstr>Scientists Use Models to Study Cells</vt:lpstr>
      <vt:lpstr>DNA Model</vt:lpstr>
    </vt:vector>
  </TitlesOfParts>
  <Company>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cells perform various functions</dc:title>
  <dc:creator>Staff staff</dc:creator>
  <cp:lastModifiedBy>Staff staff</cp:lastModifiedBy>
  <cp:revision>7</cp:revision>
  <dcterms:created xsi:type="dcterms:W3CDTF">2016-09-16T03:26:46Z</dcterms:created>
  <dcterms:modified xsi:type="dcterms:W3CDTF">2016-09-16T14:09:02Z</dcterms:modified>
</cp:coreProperties>
</file>