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3"/>
  </p:notesMasterIdLst>
  <p:sldIdLst>
    <p:sldId id="256" r:id="rId2"/>
    <p:sldId id="271" r:id="rId3"/>
    <p:sldId id="288" r:id="rId4"/>
    <p:sldId id="270" r:id="rId5"/>
    <p:sldId id="264" r:id="rId6"/>
    <p:sldId id="258" r:id="rId7"/>
    <p:sldId id="263" r:id="rId8"/>
    <p:sldId id="259" r:id="rId9"/>
    <p:sldId id="289" r:id="rId10"/>
    <p:sldId id="291" r:id="rId11"/>
    <p:sldId id="292" r:id="rId12"/>
    <p:sldId id="293" r:id="rId13"/>
    <p:sldId id="260" r:id="rId14"/>
    <p:sldId id="290" r:id="rId15"/>
    <p:sldId id="274" r:id="rId16"/>
    <p:sldId id="273" r:id="rId17"/>
    <p:sldId id="272" r:id="rId18"/>
    <p:sldId id="26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934BC9"/>
    <a:srgbClr val="009900"/>
    <a:srgbClr val="996633"/>
    <a:srgbClr val="FF9900"/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5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D2C61C-D0FD-BD4A-96A9-397812121EF5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273D12-8CEB-B142-B3A3-0759E2A2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CEAC5C1-40F6-D24A-926A-D264B0F9EC70}" type="slidenum">
              <a:rPr lang="en-CA" sz="1200"/>
              <a:pPr/>
              <a:t>3</a:t>
            </a:fld>
            <a:endParaRPr lang="en-CA" sz="1200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144D3EB-CC3C-324C-A919-AA77477EC215}" type="slidenum">
              <a:rPr lang="en-GB" sz="1200"/>
              <a:pPr/>
              <a:t>25</a:t>
            </a:fld>
            <a:endParaRPr lang="en-GB" sz="1200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63DBE01-339B-2843-96C0-DC73FAC1FE50}" type="slidenum">
              <a:rPr lang="en-GB" sz="1200"/>
              <a:pPr/>
              <a:t>26</a:t>
            </a:fld>
            <a:endParaRPr lang="en-GB" sz="1200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1B8E49B-EAC9-FF42-9E9C-7BA409977F0F}" type="slidenum">
              <a:rPr lang="en-GB" sz="1200"/>
              <a:pPr/>
              <a:t>27</a:t>
            </a:fld>
            <a:endParaRPr lang="en-GB" sz="1200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FC2A226-7838-E14A-B731-D61D22E09F00}" type="slidenum">
              <a:rPr lang="en-GB" sz="1200"/>
              <a:pPr/>
              <a:t>28</a:t>
            </a:fld>
            <a:endParaRPr lang="en-GB" sz="1200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C5F27D6-18D0-AF42-A78D-5A5BEF9432A8}" type="slidenum">
              <a:rPr lang="en-GB" sz="1200"/>
              <a:pPr/>
              <a:t>29</a:t>
            </a:fld>
            <a:endParaRPr lang="en-GB" sz="1200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BE5D75A-6C09-1944-B182-3052D7CA141A}" type="slidenum">
              <a:rPr lang="en-GB" sz="1200"/>
              <a:pPr/>
              <a:t>30</a:t>
            </a:fld>
            <a:endParaRPr lang="en-GB" sz="1200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19A7B1F-E44F-C64D-977B-0DAAA1581A7B}" type="slidenum">
              <a:rPr lang="en-GB" sz="1200"/>
              <a:pPr/>
              <a:t>31</a:t>
            </a:fld>
            <a:endParaRPr lang="en-GB" sz="1200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4315CC3-E5C8-3342-98DE-E7768EF066BB}" type="slidenum">
              <a:rPr lang="en-CA" sz="1200"/>
              <a:pPr/>
              <a:t>9</a:t>
            </a:fld>
            <a:endParaRPr lang="en-CA" sz="12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C2BA4AF-9BB0-1840-8289-EBC93B3A78A7}" type="slidenum">
              <a:rPr lang="en-CA" sz="1200"/>
              <a:pPr/>
              <a:t>10</a:t>
            </a:fld>
            <a:endParaRPr lang="en-CA" sz="1200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29FBD49-A6E4-4440-AF0D-CBB488DA179B}" type="slidenum">
              <a:rPr lang="en-CA" sz="1200"/>
              <a:pPr/>
              <a:t>11</a:t>
            </a:fld>
            <a:endParaRPr lang="en-CA" sz="1200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86EFA70-12F8-C147-9D10-F63149522971}" type="slidenum">
              <a:rPr lang="en-CA" sz="1200"/>
              <a:pPr/>
              <a:t>12</a:t>
            </a:fld>
            <a:endParaRPr lang="en-CA" sz="1200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13D8518-E62B-AC42-8601-BACB09AB289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E6635AB-B904-A746-B3AD-E02670EA72D3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39E8C02-2CEA-624E-88E6-8F5414467559}" type="slidenum">
              <a:rPr lang="en-GB" sz="1200"/>
              <a:pPr/>
              <a:t>23</a:t>
            </a:fld>
            <a:endParaRPr lang="en-GB" sz="1200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2D2FFC0-9DC0-6740-9CD5-E3A0699A2EFD}" type="slidenum">
              <a:rPr lang="en-GB" sz="1200"/>
              <a:pPr/>
              <a:t>24</a:t>
            </a:fld>
            <a:endParaRPr lang="en-GB" sz="1200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218A2D-44DC-4A4F-855B-BF1D6212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B7F3-4A76-A44B-8200-D61E6325A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4D36-B260-4A40-8191-6B3A852AF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0E31-E25F-9648-9799-EEB4A048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4B9D-B28B-7847-AC39-2532FAB5149E}" type="datetime1">
              <a:rPr lang="en-CA"/>
              <a:pPr>
                <a:defRPr/>
              </a:pPr>
              <a:t>10/3/16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C3AE-C571-7D42-BA5F-1BF9F3CB8D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185399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F13F-40D2-2D41-9B19-E0D32180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A39780-FCA0-E64F-B5F8-0D651155A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DBF0-3D56-034C-9536-5B759216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BC93-C943-2846-B3BA-1104EB950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962F-DD49-9740-A01F-0390950C9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2DB6-4A79-604F-B63C-DD5BAD20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C18A-98F9-4A41-BD0E-7D6EAEEE8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0AB4-9B1F-0243-81F6-C5225A383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cs typeface="+mn-cs"/>
              </a:defRPr>
            </a:lvl1pPr>
          </a:lstStyle>
          <a:p>
            <a:pPr>
              <a:defRPr/>
            </a:pPr>
            <a:fld id="{0FE7E5AF-AFA4-3B44-9278-AC76A517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3" r:id="rId2"/>
    <p:sldLayoutId id="2147483919" r:id="rId3"/>
    <p:sldLayoutId id="2147483914" r:id="rId4"/>
    <p:sldLayoutId id="2147483915" r:id="rId5"/>
    <p:sldLayoutId id="2147483916" r:id="rId6"/>
    <p:sldLayoutId id="2147483920" r:id="rId7"/>
    <p:sldLayoutId id="2147483921" r:id="rId8"/>
    <p:sldLayoutId id="2147483922" r:id="rId9"/>
    <p:sldLayoutId id="2147483917" r:id="rId10"/>
    <p:sldLayoutId id="2147483923" r:id="rId11"/>
    <p:sldLayoutId id="2147483924" r:id="rId12"/>
    <p:sldLayoutId id="21474839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Erin\AppData\Local\Microsoft\Windows\Temporary Internet Files\Content.IE5\5EN9R6F1\MPj044230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Erin\AppData\Local\Microsoft\Windows\Temporary Internet Files\Content.IE5\YP0A6LJ6\MPj04424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17592">
            <a:off x="6749771" y="4428924"/>
            <a:ext cx="1948986" cy="2671063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6934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Photosynthesis &amp;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Respiration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8198" name="Picture 6" descr="C:\Users\Erin\AppData\Local\Microsoft\Windows\Temporary Internet Files\Content.IE5\YP0A6LJ6\MPj040383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704">
            <a:off x="4903288" y="4649050"/>
            <a:ext cx="2644031" cy="1856763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Erin\AppData\Local\Microsoft\Windows\Temporary Internet Files\Content.IE5\YP0A6LJ6\MPj044252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8261">
            <a:off x="2851418" y="4518018"/>
            <a:ext cx="1900069" cy="2590802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7" name="Picture 5" descr="C:\Users\Erin\AppData\Local\Microsoft\Windows\Temporary Internet Files\Content.IE5\5EN9R6F1\MPj044486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6787">
            <a:off x="162466" y="4745263"/>
            <a:ext cx="2447171" cy="1889760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Chloroplasts</a:t>
            </a:r>
            <a:endParaRPr lang="en-CA"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rbel" charset="0"/>
              </a:rPr>
              <a:t>Have TWO membranes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rbel" charset="0"/>
              </a:rPr>
              <a:t>A “bi-bilayer!”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rbel" charset="0"/>
              </a:rPr>
              <a:t>The inner membrane is called the </a:t>
            </a:r>
            <a:r>
              <a:rPr lang="en-US" sz="2400" i="1">
                <a:latin typeface="Corbel" charset="0"/>
              </a:rPr>
              <a:t>thylakoid.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rbel" charset="0"/>
              </a:rPr>
              <a:t>The thylakoid is folded and looks like stacks of coins called </a:t>
            </a:r>
            <a:r>
              <a:rPr lang="en-US" sz="2400" i="1">
                <a:latin typeface="Corbel" charset="0"/>
              </a:rPr>
              <a:t>granum (grana </a:t>
            </a:r>
            <a:r>
              <a:rPr lang="en-US" sz="2400">
                <a:latin typeface="Corbel" charset="0"/>
              </a:rPr>
              <a:t>singular).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rbel" charset="0"/>
              </a:rPr>
              <a:t>The </a:t>
            </a:r>
            <a:r>
              <a:rPr lang="en-US" sz="2400" i="1">
                <a:latin typeface="Corbel" charset="0"/>
              </a:rPr>
              <a:t>stroma</a:t>
            </a:r>
            <a:r>
              <a:rPr lang="en-US" sz="2400">
                <a:latin typeface="Corbel" charset="0"/>
              </a:rPr>
              <a:t> is the space surrounding the granum</a:t>
            </a:r>
            <a:endParaRPr lang="en-CA" sz="2400">
              <a:latin typeface="Corbel" charset="0"/>
            </a:endParaRPr>
          </a:p>
        </p:txBody>
      </p:sp>
      <p:pic>
        <p:nvPicPr>
          <p:cNvPr id="27651" name="Picture 5" descr="chloropla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51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0" y="6324600"/>
            <a:ext cx="838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Image source:  </a:t>
            </a:r>
            <a:r>
              <a:rPr lang="en-CA" sz="1600">
                <a:cs typeface="+mn-cs"/>
              </a:rPr>
              <a:t>http://www.daviddarling.info/encyclopedia/C/chloroplasts.html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Chloroplasts</a:t>
            </a:r>
            <a:endParaRPr lang="en-CA"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Corbel" charset="0"/>
              </a:rPr>
              <a:t>Chlorophyll molecules are embedded in the thylakoid membrane</a:t>
            </a:r>
          </a:p>
          <a:p>
            <a:pPr>
              <a:buFontTx/>
              <a:buNone/>
            </a:pPr>
            <a:endParaRPr lang="en-US" sz="2400">
              <a:latin typeface="Corbel" charset="0"/>
            </a:endParaRPr>
          </a:p>
          <a:p>
            <a:r>
              <a:rPr lang="en-US" sz="2400">
                <a:latin typeface="Corbel" charset="0"/>
              </a:rPr>
              <a:t>Act like a light “antenna”</a:t>
            </a:r>
          </a:p>
          <a:p>
            <a:pPr>
              <a:buFontTx/>
              <a:buNone/>
            </a:pPr>
            <a:endParaRPr lang="en-US" sz="2400">
              <a:latin typeface="Corbel" charset="0"/>
            </a:endParaRPr>
          </a:p>
          <a:p>
            <a:r>
              <a:rPr lang="en-US" sz="2400">
                <a:latin typeface="Corbel" charset="0"/>
              </a:rPr>
              <a:t>These molecules can absorb sunlight energy.</a:t>
            </a:r>
          </a:p>
        </p:txBody>
      </p:sp>
      <p:pic>
        <p:nvPicPr>
          <p:cNvPr id="29699" name="Picture 5" descr="thylak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48200" y="57150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cs typeface="+mn-cs"/>
              </a:rPr>
              <a:t>Image from </a:t>
            </a:r>
            <a:r>
              <a:rPr lang="en-US" sz="1000" u="sng">
                <a:cs typeface="+mn-cs"/>
              </a:rPr>
              <a:t>Biology 11:  College Preparation</a:t>
            </a:r>
            <a:r>
              <a:rPr lang="en-US" sz="1000">
                <a:cs typeface="+mn-cs"/>
              </a:rPr>
              <a:t>.  Pg 73.  Nelson, Toronto.  2003.</a:t>
            </a:r>
            <a:endParaRPr lang="en-CA" sz="10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Overall Reaction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0" y="2209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What is the equation for photosynthesis?</a:t>
            </a:r>
            <a:endParaRPr lang="en-CA">
              <a:cs typeface="+mn-cs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4196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3657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carbon dioxide + water </a:t>
            </a:r>
            <a:r>
              <a:rPr lang="en-US">
                <a:cs typeface="+mn-cs"/>
                <a:sym typeface="Wingdings" charset="0"/>
              </a:rPr>
              <a:t> glucose + oxygen + energy</a:t>
            </a:r>
            <a:endParaRPr lang="en-CA">
              <a:cs typeface="+mn-cs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371600" y="50292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447800" y="5105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6CO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  +  6H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O  </a:t>
            </a:r>
            <a:r>
              <a:rPr lang="en-US">
                <a:cs typeface="+mn-cs"/>
                <a:sym typeface="Wingdings" charset="0"/>
              </a:rPr>
              <a:t>  C</a:t>
            </a:r>
            <a:r>
              <a:rPr lang="en-US" baseline="-25000">
                <a:cs typeface="+mn-cs"/>
                <a:sym typeface="Wingdings" charset="0"/>
              </a:rPr>
              <a:t>6</a:t>
            </a:r>
            <a:r>
              <a:rPr lang="en-US">
                <a:cs typeface="+mn-cs"/>
                <a:sym typeface="Wingdings" charset="0"/>
              </a:rPr>
              <a:t>H</a:t>
            </a:r>
            <a:r>
              <a:rPr lang="en-US" baseline="-25000">
                <a:cs typeface="+mn-cs"/>
                <a:sym typeface="Wingdings" charset="0"/>
              </a:rPr>
              <a:t>12</a:t>
            </a:r>
            <a:r>
              <a:rPr lang="en-US">
                <a:cs typeface="+mn-cs"/>
                <a:sym typeface="Wingdings" charset="0"/>
              </a:rPr>
              <a:t>O</a:t>
            </a:r>
            <a:r>
              <a:rPr lang="en-US" baseline="-25000">
                <a:cs typeface="+mn-cs"/>
                <a:sym typeface="Wingdings" charset="0"/>
              </a:rPr>
              <a:t>6</a:t>
            </a:r>
            <a:r>
              <a:rPr lang="en-US">
                <a:cs typeface="+mn-cs"/>
                <a:sym typeface="Wingdings" charset="0"/>
              </a:rPr>
              <a:t>  +  6O</a:t>
            </a:r>
            <a:r>
              <a:rPr lang="en-US" baseline="-25000">
                <a:cs typeface="+mn-cs"/>
                <a:sym typeface="Wingdings" charset="0"/>
              </a:rPr>
              <a:t>2</a:t>
            </a:r>
            <a:r>
              <a:rPr lang="en-US">
                <a:cs typeface="+mn-cs"/>
                <a:sym typeface="Wingdings" charset="0"/>
              </a:rPr>
              <a:t>  +  energy</a:t>
            </a:r>
            <a:endParaRPr lang="en-CA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3" grpId="0" autoUpdateAnimBg="0"/>
      <p:bldP spid="31755" grpId="0" autoUpdateAnimBg="0"/>
      <p:bldP spid="317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20" descr="C:\Users\Erin\AppData\Local\Microsoft\Windows\Temporary Internet Files\Content.IE5\YP0A6LJ6\MPj04425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819400" cy="45203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But, what about animals ? 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endParaRPr lang="en-US" sz="36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8448" name="Picture 16" descr="C:\Users\Erin\AppData\Local\Microsoft\Windows\Temporary Internet Files\Content.IE5\PKZM16TH\MPj04421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3013545" cy="4533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47" name="Picture 15" descr="C:\Users\Erin\AppData\Local\Microsoft\Windows\Temporary Internet Files\Content.IE5\YP0A6LJ6\MPj044249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3004049" cy="45193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51" name="Picture 19" descr="C:\Users\Erin\AppData\Local\Microsoft\Windows\Temporary Internet Files\Content.IE5\5EN9R6F1\MPj044240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1905000"/>
            <a:ext cx="3049420" cy="4574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152400" y="2286000"/>
            <a:ext cx="8534400" cy="3124200"/>
          </a:xfrm>
          <a:prstGeom prst="rect">
            <a:avLst/>
          </a:prstGeom>
        </p:spPr>
        <p:txBody>
          <a:bodyPr rIns="45720" anchor="ctr"/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Animals make the CO</a:t>
            </a:r>
            <a:r>
              <a:rPr lang="en-US" sz="44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plants need</a:t>
            </a:r>
          </a:p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Plants make the O</a:t>
            </a:r>
            <a:r>
              <a:rPr lang="en-US" sz="44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animals need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j-cs"/>
              </a:rPr>
              <a:t>Respiration vs. Photosynthesis</a:t>
            </a:r>
          </a:p>
        </p:txBody>
      </p:sp>
      <p:pic>
        <p:nvPicPr>
          <p:cNvPr id="301059" name="Picture 3" descr="Fig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400800" cy="29606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0" y="4191000"/>
            <a:ext cx="9175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Photosynthesis and respiration as complementary processes in the living world.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Photosynthesis uses the energy of sunlight to produce sugars and other organic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molecules.  These molecules in turn serve as food.  Respiration is a process that uses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 and forms CO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 from the same carbon atoms that had been taken up as CO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 and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converted into sugars by photosynthesis.  In respiration, organisms obtain the energy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that they need to survive.  Photosynthesis preceded respiration on the earth for probably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billions of years before enough 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 was released to create an atmosphere rich in oxygen.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(The earth's atmosphere presently contains 20% 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.)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Respiration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6866" name="Picture 5" descr="C:\Users\Erin\AppData\Local\Microsoft\Windows\Temporary Internet Files\Content.IE5\YP0A6LJ6\MPj04328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Respiration Vocabulary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Respiration</a:t>
            </a:r>
            <a:r>
              <a:rPr lang="en-US" dirty="0" smtClean="0">
                <a:ea typeface="+mn-ea"/>
                <a:cs typeface="+mn-cs"/>
              </a:rPr>
              <a:t>- The process by which the chemical energy of "food" molecules is released and changed into ATP. 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Mitochondria</a:t>
            </a:r>
            <a:r>
              <a:rPr lang="en-US" dirty="0" smtClean="0">
                <a:ea typeface="+mn-ea"/>
                <a:cs typeface="+mn-cs"/>
              </a:rPr>
              <a:t>- Rod-shaped organelles with a double membrane which converts the energy stored in glucose into ATP for the cell.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Respiration Equation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762000"/>
          </a:xfrm>
        </p:spPr>
        <p:txBody>
          <a:bodyPr/>
          <a:lstStyle/>
          <a:p>
            <a:pPr algn="ctr" eaLnBrk="1" hangingPunct="1">
              <a:buFont typeface="Wingdings 2" charset="0"/>
              <a:buNone/>
            </a:pPr>
            <a:r>
              <a:rPr lang="en-US" sz="3600" b="1">
                <a:latin typeface="Corbel" charset="0"/>
                <a:sym typeface="Wingdings" charset="0"/>
              </a:rPr>
              <a:t>6 O2 + C</a:t>
            </a:r>
            <a:r>
              <a:rPr lang="en-US" sz="3600" b="1" baseline="-25000">
                <a:latin typeface="Corbel" charset="0"/>
                <a:sym typeface="Wingdings" charset="0"/>
              </a:rPr>
              <a:t>6</a:t>
            </a:r>
            <a:r>
              <a:rPr lang="en-US" sz="3600" b="1">
                <a:latin typeface="Corbel" charset="0"/>
                <a:sym typeface="Wingdings" charset="0"/>
              </a:rPr>
              <a:t>H</a:t>
            </a:r>
            <a:r>
              <a:rPr lang="en-US" sz="3600" b="1" baseline="-25000">
                <a:latin typeface="Corbel" charset="0"/>
                <a:sym typeface="Wingdings" charset="0"/>
              </a:rPr>
              <a:t>12</a:t>
            </a:r>
            <a:r>
              <a:rPr lang="en-US" sz="3600" b="1">
                <a:latin typeface="Corbel" charset="0"/>
                <a:sym typeface="Wingdings" charset="0"/>
              </a:rPr>
              <a:t>O</a:t>
            </a:r>
            <a:r>
              <a:rPr lang="en-US" sz="3600" b="1" baseline="-25000">
                <a:latin typeface="Corbel" charset="0"/>
                <a:sym typeface="Wingdings" charset="0"/>
              </a:rPr>
              <a:t>6 </a:t>
            </a:r>
            <a:r>
              <a:rPr lang="en-US" sz="3600" b="1">
                <a:latin typeface="Corbel" charset="0"/>
                <a:sym typeface="Wingdings" charset="0"/>
              </a:rPr>
              <a:t>   6 </a:t>
            </a:r>
            <a:r>
              <a:rPr lang="en-US" sz="3600" b="1">
                <a:latin typeface="Corbel" charset="0"/>
              </a:rPr>
              <a:t>H20 + 6 CO2 + ATP</a:t>
            </a:r>
            <a:endParaRPr lang="en-US" sz="3600" b="1">
              <a:latin typeface="Corbel" charset="0"/>
              <a:sym typeface="Wingdings" charset="0"/>
            </a:endParaRPr>
          </a:p>
          <a:p>
            <a:pPr eaLnBrk="1" hangingPunct="1">
              <a:buFont typeface="Wingdings 2" charset="0"/>
              <a:buNone/>
            </a:pPr>
            <a:endParaRPr lang="en-US" sz="3600" b="1">
              <a:latin typeface="Corbel" charset="0"/>
              <a:sym typeface="Wingdings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225" y="4162425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 algn="ctr">
              <a:buFont typeface="Wingdings 2" charset="0"/>
              <a:buNone/>
              <a:defRPr/>
            </a:pPr>
            <a:r>
              <a:rPr lang="en-US" sz="40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  <a:sym typeface="Wingdings" charset="0"/>
              </a:rPr>
              <a:t>Do you notice something about this equation?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228600" y="2895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/>
              <a:t>Oxygen + glucose	</a:t>
            </a:r>
            <a:r>
              <a:rPr lang="en-US" b="1">
                <a:sym typeface="Wingdings" charset="0"/>
              </a:rPr>
              <a:t> water + carbon + energy</a:t>
            </a:r>
          </a:p>
          <a:p>
            <a:r>
              <a:rPr lang="en-US" b="1">
                <a:sym typeface="Wingdings" charset="0"/>
              </a:rPr>
              <a:t>                 (sugar)			dioxide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Animals &amp; Plants Rely On Each Other</a:t>
            </a:r>
            <a:endParaRPr lang="en-US" sz="36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Animals use:</a:t>
            </a:r>
          </a:p>
          <a:p>
            <a:pPr lvl="1" eaLnBrk="1" hangingPunct="1"/>
            <a:r>
              <a:rPr lang="en-US">
                <a:latin typeface="Corbel" charset="0"/>
              </a:rPr>
              <a:t>Sugar (from producers/plants)</a:t>
            </a:r>
          </a:p>
          <a:p>
            <a:pPr lvl="1" eaLnBrk="1" hangingPunct="1"/>
            <a:r>
              <a:rPr lang="en-US">
                <a:latin typeface="Corbel" charset="0"/>
              </a:rPr>
              <a:t>Oxygen (from producers/plants)</a:t>
            </a:r>
          </a:p>
          <a:p>
            <a:pPr eaLnBrk="1" hangingPunct="1"/>
            <a:r>
              <a:rPr lang="en-US">
                <a:latin typeface="Corbel" charset="0"/>
              </a:rPr>
              <a:t>Plants use:</a:t>
            </a:r>
          </a:p>
          <a:p>
            <a:pPr lvl="1" eaLnBrk="1" hangingPunct="1"/>
            <a:r>
              <a:rPr lang="en-US">
                <a:latin typeface="Corbel" charset="0"/>
              </a:rPr>
              <a:t>Carbon dioxide (from animals)</a:t>
            </a:r>
          </a:p>
        </p:txBody>
      </p:sp>
      <p:pic>
        <p:nvPicPr>
          <p:cNvPr id="15364" name="Picture 4" descr="C:\Users\Erin\AppData\Local\Microsoft\Windows\Temporary Internet Files\Content.IE5\5EN9R6F1\MPj01851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324">
            <a:off x="5943600" y="4580000"/>
            <a:ext cx="2971800" cy="20158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5" name="Picture 5" descr="C:\Users\Erin\AppData\Local\Microsoft\Windows\Temporary Internet Files\Content.IE5\M511EUMI\MPj04435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6158">
            <a:off x="3143020" y="4530315"/>
            <a:ext cx="3073288" cy="20452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mitochondria change the O2 and sugars (food)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0962" name="Picture 10" descr="C:\Users\Erin\AppData\Local\Microsoft\Windows\Temporary Internet Files\Content.IE5\5EN9R6F1\MPj0438794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2068513" cy="3429000"/>
          </a:xfrm>
          <a:noFill/>
        </p:spPr>
      </p:pic>
      <p:pic>
        <p:nvPicPr>
          <p:cNvPr id="40963" name="Picture 9" descr="C:\Users\Erin\AppData\Local\Microsoft\Windows\Temporary Internet Files\Content.IE5\M511EUMI\MPj0438787000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2959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3" descr="C:\Users\Erin\AppData\Local\Microsoft\Windows\Temporary Internet Files\Content.IE5\5EN9R6F1\MPj0443659000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38475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2" descr="C:\Users\Erin\AppData\Local\Microsoft\Windows\Temporary Internet Files\Content.IE5\5EN9R6F1\MPj043332200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19764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4" descr="C:\Users\Erin\AppData\Local\Microsoft\Windows\Temporary Internet Files\Content.IE5\YP0A6LJ6\MPj031431500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066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6" descr="C:\Users\Erin\AppData\Local\Microsoft\Windows\Temporary Internet Files\Content.IE5\M511EUMI\MPj04226100000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6114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7" descr="C:\Users\Erin\AppData\Local\Microsoft\Windows\Temporary Internet Files\Content.IE5\PKZM16TH\MPj04387480000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20"/>
          <p:cNvSpPr txBox="1">
            <a:spLocks noChangeArrowheads="1"/>
          </p:cNvSpPr>
          <p:nvPr/>
        </p:nvSpPr>
        <p:spPr bwMode="auto">
          <a:xfrm>
            <a:off x="8077200" y="17526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4800">
                <a:solidFill>
                  <a:srgbClr val="00B0F0"/>
                </a:solidFill>
                <a:latin typeface="Accord Heavy SF" charset="0"/>
              </a:rPr>
              <a:t>O</a:t>
            </a:r>
            <a:r>
              <a:rPr lang="en-US">
                <a:solidFill>
                  <a:srgbClr val="00B0F0"/>
                </a:solidFill>
                <a:latin typeface="Accord Heavy SF" charset="0"/>
              </a:rPr>
              <a:t>2</a:t>
            </a:r>
            <a:endParaRPr lang="en-US" sz="1800">
              <a:solidFill>
                <a:srgbClr val="00B0F0"/>
              </a:solidFill>
              <a:latin typeface="Accord Heavy SF" charset="0"/>
            </a:endParaRPr>
          </a:p>
        </p:txBody>
      </p:sp>
      <p:sp>
        <p:nvSpPr>
          <p:cNvPr id="40970" name="TextBox 21"/>
          <p:cNvSpPr txBox="1">
            <a:spLocks noChangeArrowheads="1"/>
          </p:cNvSpPr>
          <p:nvPr/>
        </p:nvSpPr>
        <p:spPr bwMode="auto">
          <a:xfrm>
            <a:off x="6858000" y="22098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4800">
                <a:solidFill>
                  <a:srgbClr val="00B0F0"/>
                </a:solidFill>
                <a:latin typeface="Accord Heavy SF" charset="0"/>
              </a:rPr>
              <a:t>O</a:t>
            </a:r>
            <a:r>
              <a:rPr lang="en-US">
                <a:solidFill>
                  <a:srgbClr val="00B0F0"/>
                </a:solidFill>
                <a:latin typeface="Accord Heavy SF" charset="0"/>
              </a:rPr>
              <a:t>2</a:t>
            </a:r>
            <a:endParaRPr lang="en-US" sz="1800">
              <a:solidFill>
                <a:srgbClr val="00B0F0"/>
              </a:solidFill>
              <a:latin typeface="Accord Heavy SF" charset="0"/>
            </a:endParaRPr>
          </a:p>
        </p:txBody>
      </p: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7162800" y="1524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Accord Heavy SF" charset="0"/>
              </a:rPr>
              <a:t>O</a:t>
            </a:r>
            <a:r>
              <a:rPr lang="en-US" sz="1400">
                <a:solidFill>
                  <a:srgbClr val="0070C0"/>
                </a:solidFill>
                <a:latin typeface="Accord Heavy SF" charset="0"/>
              </a:rPr>
              <a:t>2</a:t>
            </a:r>
            <a:endParaRPr lang="en-US" sz="1100">
              <a:solidFill>
                <a:srgbClr val="0070C0"/>
              </a:solidFill>
              <a:latin typeface="Accord Heavy SF" charset="0"/>
            </a:endParaRPr>
          </a:p>
        </p:txBody>
      </p:sp>
      <p:sp>
        <p:nvSpPr>
          <p:cNvPr id="40972" name="TextBox 23"/>
          <p:cNvSpPr txBox="1">
            <a:spLocks noChangeArrowheads="1"/>
          </p:cNvSpPr>
          <p:nvPr/>
        </p:nvSpPr>
        <p:spPr bwMode="auto">
          <a:xfrm>
            <a:off x="7848600" y="2514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Accord Heavy SF" charset="0"/>
              </a:rPr>
              <a:t>O</a:t>
            </a:r>
            <a:r>
              <a:rPr lang="en-US" sz="1400">
                <a:solidFill>
                  <a:srgbClr val="0070C0"/>
                </a:solidFill>
                <a:latin typeface="Accord Heavy SF" charset="0"/>
              </a:rPr>
              <a:t>2</a:t>
            </a:r>
            <a:endParaRPr lang="en-US" sz="1100">
              <a:solidFill>
                <a:srgbClr val="0070C0"/>
              </a:solidFill>
              <a:latin typeface="Accord Heavy SF" charset="0"/>
            </a:endParaRPr>
          </a:p>
        </p:txBody>
      </p:sp>
      <p:sp>
        <p:nvSpPr>
          <p:cNvPr id="40973" name="TextBox 24"/>
          <p:cNvSpPr txBox="1">
            <a:spLocks noChangeArrowheads="1"/>
          </p:cNvSpPr>
          <p:nvPr/>
        </p:nvSpPr>
        <p:spPr bwMode="auto">
          <a:xfrm>
            <a:off x="6096000" y="1905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Accord Heavy SF" charset="0"/>
              </a:rPr>
              <a:t>O</a:t>
            </a:r>
            <a:r>
              <a:rPr lang="en-US" sz="1400">
                <a:solidFill>
                  <a:srgbClr val="0070C0"/>
                </a:solidFill>
                <a:latin typeface="Accord Heavy SF" charset="0"/>
              </a:rPr>
              <a:t>2</a:t>
            </a:r>
            <a:endParaRPr lang="en-US" sz="1100">
              <a:solidFill>
                <a:srgbClr val="0070C0"/>
              </a:solidFill>
              <a:latin typeface="Accord Heavy SF" charset="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4267200" y="3352800"/>
            <a:ext cx="1752600" cy="1752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7315200" y="3048000"/>
            <a:ext cx="6858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45000"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Photosynthesis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0" name="Picture 2" descr="C:\Users\Erin\AppData\Local\Microsoft\Windows\Temporary Internet Files\Content.IE5\YP0A6LJ6\MPj044239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Into CO2, H2O, and ATP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4818" name="Picture 2" descr="C:\Users\Erin\AppData\Local\Microsoft\Windows\Temporary Internet Files\Content.IE5\PKZM16TH\MPj043874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000" y="2362200"/>
            <a:ext cx="3454400" cy="25908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 descr="C:\Users\Erin\AppData\Local\Microsoft\Windows\Temporary Internet Files\Content.IE5\YP0A6LJ6\MPj04447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3886200"/>
            <a:ext cx="3651021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81600" y="2362200"/>
            <a:ext cx="373380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115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n-ea"/>
                <a:cs typeface="+mn-cs"/>
              </a:rPr>
              <a:t>ATP</a:t>
            </a:r>
            <a:endParaRPr lang="en-US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Comparing Equations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Photosynthesis Equation: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ea typeface="+mn-ea"/>
                <a:cs typeface="+mn-cs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4400" b="1" dirty="0" smtClean="0">
                <a:solidFill>
                  <a:srgbClr val="0070C0"/>
                </a:solidFill>
                <a:ea typeface="+mn-ea"/>
                <a:cs typeface="+mn-cs"/>
              </a:rPr>
              <a:t>O</a:t>
            </a:r>
            <a:r>
              <a:rPr lang="en-US" sz="4400" b="1" dirty="0" smtClean="0">
                <a:ea typeface="+mn-ea"/>
                <a:cs typeface="+mn-cs"/>
              </a:rPr>
              <a:t> +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CO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4400" b="1" dirty="0" smtClean="0">
                <a:ea typeface="+mn-ea"/>
                <a:cs typeface="+mn-cs"/>
              </a:rPr>
              <a:t> +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light</a:t>
            </a:r>
            <a:r>
              <a:rPr lang="en-US" sz="4400" b="1" dirty="0" smtClean="0">
                <a:ea typeface="+mn-ea"/>
                <a:cs typeface="+mn-cs"/>
              </a:rPr>
              <a:t> </a:t>
            </a: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4400" b="1" dirty="0" smtClean="0">
                <a:solidFill>
                  <a:srgbClr val="009900"/>
                </a:solidFill>
                <a:ea typeface="+mn-ea"/>
                <a:cs typeface="+mn-cs"/>
                <a:sym typeface="Wingdings" pitchFamily="2" charset="2"/>
              </a:rPr>
              <a:t>O</a:t>
            </a:r>
            <a:r>
              <a:rPr lang="en-US" sz="2800" b="1" dirty="0" smtClean="0">
                <a:solidFill>
                  <a:srgbClr val="009900"/>
                </a:solidFill>
                <a:ea typeface="+mn-ea"/>
                <a:cs typeface="+mn-cs"/>
                <a:sym typeface="Wingdings" pitchFamily="2" charset="2"/>
              </a:rPr>
              <a:t>2</a:t>
            </a: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 + </a:t>
            </a:r>
            <a:r>
              <a:rPr lang="en-US" sz="4400" b="1" dirty="0" smtClean="0">
                <a:solidFill>
                  <a:srgbClr val="7030A0"/>
                </a:solidFill>
                <a:ea typeface="+mn-ea"/>
                <a:cs typeface="+mn-cs"/>
                <a:sym typeface="Wingdings" pitchFamily="2" charset="2"/>
              </a:rPr>
              <a:t>glucose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400" b="1" dirty="0" smtClean="0">
              <a:ea typeface="+mn-ea"/>
              <a:cs typeface="+mn-cs"/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Respiration Equation: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rgbClr val="009900"/>
                </a:solidFill>
                <a:ea typeface="+mn-ea"/>
                <a:cs typeface="+mn-cs"/>
                <a:sym typeface="Wingdings" pitchFamily="2" charset="2"/>
              </a:rPr>
              <a:t>O</a:t>
            </a:r>
            <a:r>
              <a:rPr lang="en-US" sz="2800" b="1" dirty="0" smtClean="0">
                <a:solidFill>
                  <a:srgbClr val="009900"/>
                </a:solidFill>
                <a:ea typeface="+mn-ea"/>
                <a:cs typeface="+mn-cs"/>
                <a:sym typeface="Wingdings" pitchFamily="2" charset="2"/>
              </a:rPr>
              <a:t>2</a:t>
            </a: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 + </a:t>
            </a:r>
            <a:r>
              <a:rPr lang="en-US" sz="4400" b="1" dirty="0" smtClean="0">
                <a:solidFill>
                  <a:srgbClr val="7030A0"/>
                </a:solidFill>
                <a:ea typeface="+mn-ea"/>
                <a:cs typeface="+mn-cs"/>
                <a:sym typeface="Wingdings" pitchFamily="2" charset="2"/>
              </a:rPr>
              <a:t>glucose</a:t>
            </a:r>
            <a:r>
              <a:rPr lang="en-US" sz="4400" b="1" dirty="0" smtClean="0">
                <a:ea typeface="+mn-ea"/>
                <a:cs typeface="+mn-cs"/>
                <a:sym typeface="Wingdings" pitchFamily="2" charset="2"/>
              </a:rPr>
              <a:t> </a:t>
            </a:r>
            <a:r>
              <a:rPr lang="en-US" sz="4400" b="1" dirty="0" smtClean="0">
                <a:solidFill>
                  <a:srgbClr val="0070C0"/>
                </a:solidFill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ea typeface="+mn-ea"/>
                <a:cs typeface="+mn-cs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4400" b="1" dirty="0" smtClean="0">
                <a:solidFill>
                  <a:srgbClr val="0070C0"/>
                </a:solidFill>
                <a:ea typeface="+mn-ea"/>
                <a:cs typeface="+mn-cs"/>
              </a:rPr>
              <a:t>O </a:t>
            </a:r>
            <a:r>
              <a:rPr lang="en-US" sz="4400" b="1" dirty="0" smtClean="0">
                <a:ea typeface="+mn-ea"/>
                <a:cs typeface="+mn-cs"/>
              </a:rPr>
              <a:t>+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CO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4400" b="1" dirty="0" smtClean="0">
                <a:ea typeface="+mn-ea"/>
                <a:cs typeface="+mn-cs"/>
              </a:rPr>
              <a:t> +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ATP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  <a:sym typeface="Wingdings" pitchFamily="2" charset="2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They are opposites of each other!</a:t>
            </a:r>
            <a:endParaRPr lang="en-US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>
                <a:cs typeface="+mj-cs"/>
              </a:rPr>
              <a:t>Aerobic/Anaerobic</a:t>
            </a:r>
            <a:br>
              <a:rPr lang="en-US" sz="6600">
                <a:cs typeface="+mj-cs"/>
              </a:rPr>
            </a:br>
            <a:r>
              <a:rPr lang="en-US" sz="6600">
                <a:cs typeface="+mj-cs"/>
              </a:rPr>
              <a:t>Respiration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endParaRPr lang="en-US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- </a:t>
            </a:r>
            <a:r>
              <a:rPr lang="en-US" dirty="0" smtClean="0">
                <a:cs typeface="+mj-cs"/>
              </a:rPr>
              <a:t>Triathlon- </a:t>
            </a:r>
            <a:endParaRPr lang="en-US" dirty="0">
              <a:cs typeface="+mj-cs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>
                <a:latin typeface="Corbel" charset="0"/>
              </a:rPr>
              <a:t>If somebody challenged you to a run a race, how should you prepare to win? </a:t>
            </a:r>
          </a:p>
          <a:p>
            <a:pPr marL="609600" indent="-609600">
              <a:buFont typeface="Wingdings" charset="0"/>
              <a:buNone/>
            </a:pPr>
            <a:endParaRPr lang="en-US">
              <a:latin typeface="Corbel" charset="0"/>
            </a:endParaRPr>
          </a:p>
          <a:p>
            <a:pPr marL="1371600" lvl="2" indent="-457200">
              <a:buFont typeface="Wingdings" charset="0"/>
              <a:buAutoNum type="arabicPeriod"/>
            </a:pPr>
            <a:r>
              <a:rPr lang="en-US" sz="3200">
                <a:latin typeface="Corbel" charset="0"/>
              </a:rPr>
              <a:t>Practice</a:t>
            </a:r>
          </a:p>
          <a:p>
            <a:pPr marL="1371600" lvl="2" indent="-457200">
              <a:buFont typeface="Wingdings" charset="0"/>
              <a:buAutoNum type="arabicPeriod"/>
            </a:pPr>
            <a:r>
              <a:rPr lang="en-US" sz="3200">
                <a:latin typeface="Corbel" charset="0"/>
              </a:rPr>
              <a:t>Eat the right foods</a:t>
            </a:r>
          </a:p>
          <a:p>
            <a:pPr marL="1371600" lvl="2" indent="-457200">
              <a:buFont typeface="Wingdings" charset="0"/>
              <a:buAutoNum type="arabicPeriod"/>
            </a:pPr>
            <a:r>
              <a:rPr lang="en-US" sz="3200">
                <a:latin typeface="Corbel" charset="0"/>
              </a:rPr>
              <a:t>Drink the right liquids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705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cs typeface="+mn-cs"/>
              </a:rPr>
              <a:t>All living organisms break down sugars to get energy. In humans this breakdown usually occurs with oxygen.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Aim: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90800" y="2133600"/>
            <a:ext cx="57912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cs typeface="+mn-cs"/>
              </a:rPr>
              <a:t>To understand how Aerobic    and Anaerobic Respiration Occurs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SWBAT: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Learn how the type of sugar affects the rate of respiration.</a:t>
            </a:r>
          </a:p>
          <a:p>
            <a:r>
              <a:rPr lang="en-US">
                <a:latin typeface="Corbel" charset="0"/>
              </a:rPr>
              <a:t>Learn how the concentration of sugar affects the amount of energy produced.</a:t>
            </a:r>
          </a:p>
          <a:p>
            <a:r>
              <a:rPr lang="en-US">
                <a:latin typeface="Corbel" charset="0"/>
              </a:rPr>
              <a:t>Determine the rate of respiration while using yeast to breakdown different sugars.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39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What is Aerobic Respiration?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4530725"/>
          </a:xfrm>
        </p:spPr>
        <p:txBody>
          <a:bodyPr/>
          <a:lstStyle/>
          <a:p>
            <a:r>
              <a:rPr lang="en-US" sz="2400">
                <a:latin typeface="Corbel" charset="0"/>
              </a:rPr>
              <a:t>The breaking down of sugar to produce energy where oxygen is present.</a:t>
            </a:r>
            <a:r>
              <a:rPr lang="en-US" sz="2800">
                <a:latin typeface="Corbel" charset="0"/>
              </a:rPr>
              <a:t> </a:t>
            </a:r>
            <a:endParaRPr lang="en-US" sz="1800">
              <a:latin typeface="Corbe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277938" y="3124200"/>
          <a:ext cx="6348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4" imgW="2984500" imgH="241300" progId="Equation.3">
                  <p:embed/>
                </p:oleObj>
              </mc:Choice>
              <mc:Fallback>
                <p:oleObj name="Equation" r:id="rId4" imgW="29845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3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124200"/>
                        <a:ext cx="6348412" cy="506413"/>
                      </a:xfrm>
                      <a:prstGeom prst="rect">
                        <a:avLst/>
                      </a:prstGeom>
                      <a:solidFill>
                        <a:schemeClr val="tx1">
                          <a:alpha val="3137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43000" y="4038600"/>
            <a:ext cx="6629400" cy="6096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Glucose + Oxygen 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en-US">
                <a:solidFill>
                  <a:srgbClr val="000000"/>
                </a:solidFill>
              </a:rPr>
              <a:t>Carbon Dioxide + Water+ Energy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When We Exercise…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9906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After two minutes of exercise, the body responds by supplying working muscles with oxygen.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Blip>
                <a:blip r:embed="rId3"/>
              </a:buBlip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When oxygen is present, glucose can be completely broken down into carbon dioxide and water </a:t>
            </a:r>
          </a:p>
        </p:txBody>
      </p:sp>
      <p:pic>
        <p:nvPicPr>
          <p:cNvPr id="56324" name="Picture 5" descr="j0301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386138"/>
            <a:ext cx="17986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j02997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448050"/>
            <a:ext cx="18272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j01831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964113"/>
            <a:ext cx="19018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j01990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15700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j02938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78388"/>
            <a:ext cx="17383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Anaerobic Respiration refers to the oxidation of molecules in the absence of oxygen to produce energy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>
                <a:latin typeface="Corbel" charset="0"/>
              </a:rPr>
              <a:t>It is also known</a:t>
            </a:r>
          </a:p>
          <a:p>
            <a:r>
              <a:rPr lang="en-US">
                <a:latin typeface="Corbel" charset="0"/>
              </a:rPr>
              <a:t>As Fermentation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Overview</a:t>
            </a:r>
            <a:endParaRPr lang="en-CA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All energy on earth comes from the sun.</a:t>
            </a:r>
          </a:p>
          <a:p>
            <a:r>
              <a:rPr lang="en-US">
                <a:latin typeface="Corbel" charset="0"/>
              </a:rPr>
              <a:t>We depend on:</a:t>
            </a:r>
          </a:p>
          <a:p>
            <a:pPr lvl="1"/>
            <a:r>
              <a:rPr lang="en-US">
                <a:latin typeface="Corbel" charset="0"/>
              </a:rPr>
              <a:t>Plants</a:t>
            </a:r>
          </a:p>
          <a:p>
            <a:pPr lvl="1"/>
            <a:r>
              <a:rPr lang="en-US">
                <a:latin typeface="Corbel" charset="0"/>
              </a:rPr>
              <a:t>Algae (underwater plants)</a:t>
            </a:r>
          </a:p>
          <a:p>
            <a:pPr lvl="1"/>
            <a:r>
              <a:rPr lang="en-US">
                <a:latin typeface="Corbel" charset="0"/>
              </a:rPr>
              <a:t>Cyanobacteria (photosynthetic bacteria)</a:t>
            </a:r>
          </a:p>
          <a:p>
            <a:pPr lvl="2"/>
            <a:r>
              <a:rPr lang="en-US">
                <a:latin typeface="Corbel" charset="0"/>
              </a:rPr>
              <a:t>To provide this energy to us!</a:t>
            </a:r>
          </a:p>
          <a:p>
            <a:pPr lvl="2"/>
            <a:endParaRPr lang="en-CA">
              <a:latin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Verdana" charset="0"/>
                <a:cs typeface="+mn-cs"/>
              </a:rPr>
              <a:t> </a:t>
            </a:r>
            <a:endParaRPr lang="en-US" sz="2400" dirty="0" smtClean="0"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 smtClean="0">
                <a:latin typeface="Verdana" charset="0"/>
                <a:cs typeface="+mn-cs"/>
              </a:rPr>
              <a:t>In Muscle Cells</a:t>
            </a:r>
            <a:r>
              <a:rPr lang="en-US" sz="2400" dirty="0" smtClean="0">
                <a:latin typeface="Verdana" charset="0"/>
                <a:cs typeface="+mn-cs"/>
              </a:rPr>
              <a:t>- During extraneous activities, the oxygen in the muscle tissue is decreased to an extent that aerobic respiration does not occur at a sufficient rate. Hence, there is a buildup of lactic acid and your muscles get tired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dirty="0" smtClean="0">
                <a:latin typeface="Verdana" charset="0"/>
                <a:cs typeface="+mn-cs"/>
              </a:rPr>
              <a:t>We call this lactic acid fermentation!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atin typeface="Verdana" charset="0"/>
                <a:cs typeface="+mn-cs"/>
              </a:rPr>
              <a:t>2. </a:t>
            </a:r>
            <a:r>
              <a:rPr lang="en-US" sz="2400" b="1" dirty="0" smtClean="0">
                <a:latin typeface="Verdana" charset="0"/>
                <a:cs typeface="+mn-cs"/>
              </a:rPr>
              <a:t>In Yeast</a:t>
            </a:r>
            <a:r>
              <a:rPr lang="en-US" sz="2400" dirty="0" smtClean="0">
                <a:latin typeface="Verdana" charset="0"/>
                <a:cs typeface="+mn-cs"/>
              </a:rPr>
              <a:t>- The fermentation end product is ethyl alcohol, and CO</a:t>
            </a:r>
            <a:r>
              <a:rPr lang="en-US" sz="2400" baseline="-25000" dirty="0" smtClean="0">
                <a:latin typeface="Verdana" charset="0"/>
                <a:cs typeface="+mn-cs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latin typeface="Verdana" charset="0"/>
                <a:cs typeface="+mn-cs"/>
              </a:rPr>
              <a:t>We call this alcoholic fermentation!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617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What happens when fermentation occurs?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/>
        </p:nvGraphicFramePr>
        <p:xfrm>
          <a:off x="228600" y="2209800"/>
          <a:ext cx="8610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4" imgW="3657600" imgH="241300" progId="Equation.3">
                  <p:embed/>
                </p:oleObj>
              </mc:Choice>
              <mc:Fallback>
                <p:oleObj name="Equation" r:id="rId4" imgW="3657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8610600" cy="560388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3048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400">
                <a:latin typeface="Times New Roman" charset="0"/>
                <a:ea typeface="Batang" charset="0"/>
                <a:cs typeface="Times New Roman" charset="0"/>
              </a:rPr>
              <a:t>Energy + Glucose</a:t>
            </a:r>
            <a:endParaRPr lang="en-US" sz="2400">
              <a:latin typeface="Arial" charset="0"/>
              <a:ea typeface="Batang" charset="0"/>
              <a:cs typeface="Times New Roman" charset="0"/>
            </a:endParaRPr>
          </a:p>
        </p:txBody>
      </p:sp>
      <p:graphicFrame>
        <p:nvGraphicFramePr>
          <p:cNvPr id="62468" name="Object 5"/>
          <p:cNvGraphicFramePr>
            <a:graphicFrameLocks noChangeAspect="1"/>
          </p:cNvGraphicFramePr>
          <p:nvPr/>
        </p:nvGraphicFramePr>
        <p:xfrm>
          <a:off x="2819400" y="2911475"/>
          <a:ext cx="16764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11475"/>
                        <a:ext cx="16764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19600" y="3048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400">
                <a:latin typeface="Times New Roman" charset="0"/>
                <a:ea typeface="Batang" charset="0"/>
                <a:cs typeface="Times New Roman" charset="0"/>
              </a:rPr>
              <a:t>Ethanol + Carbon Dioxide + Energy</a:t>
            </a:r>
            <a:endParaRPr lang="en-US" sz="2400">
              <a:latin typeface="Arial" charset="0"/>
              <a:ea typeface="Batang" charset="0"/>
              <a:cs typeface="Times New Roman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6858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Chemical Formula for Anaerobic Respiration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Photosynthesis Vocabulary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930775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Photosynthesis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- A process by which plants convert sunlight, water, and carbon dioxide into food energy (sugar), oxygen and water.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sz="1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Chloroplast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- An elongated cell organelle containing chlorophyll where photosynthesis takes place.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Chlorophyll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- A green molecule which uses light energy from sunlight to change water and carbon dioxide gas into sugar and oxygen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Photosynthesis Equation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762000"/>
          </a:xfrm>
        </p:spPr>
        <p:txBody>
          <a:bodyPr/>
          <a:lstStyle/>
          <a:p>
            <a:pPr algn="ctr" eaLnBrk="1" hangingPunct="1">
              <a:buFont typeface="Wingdings 2" charset="0"/>
              <a:buNone/>
            </a:pPr>
            <a:r>
              <a:rPr lang="en-US" sz="4400" b="1">
                <a:latin typeface="Corbel" charset="0"/>
              </a:rPr>
              <a:t>H</a:t>
            </a:r>
            <a:r>
              <a:rPr lang="en-US" sz="2800" b="1">
                <a:latin typeface="Corbel" charset="0"/>
              </a:rPr>
              <a:t>2</a:t>
            </a:r>
            <a:r>
              <a:rPr lang="en-US" sz="4400" b="1">
                <a:latin typeface="Corbel" charset="0"/>
              </a:rPr>
              <a:t>O + CO</a:t>
            </a:r>
            <a:r>
              <a:rPr lang="en-US" sz="2800" b="1">
                <a:latin typeface="Corbel" charset="0"/>
              </a:rPr>
              <a:t>2</a:t>
            </a:r>
            <a:r>
              <a:rPr lang="en-US" sz="4400" b="1">
                <a:latin typeface="Corbel" charset="0"/>
              </a:rPr>
              <a:t> + light </a:t>
            </a:r>
            <a:r>
              <a:rPr lang="en-US" sz="4400" b="1">
                <a:latin typeface="Corbel" charset="0"/>
                <a:sym typeface="Wingdings" charset="0"/>
              </a:rPr>
              <a:t> O</a:t>
            </a:r>
            <a:r>
              <a:rPr lang="en-US" sz="2800" b="1">
                <a:latin typeface="Corbel" charset="0"/>
                <a:sym typeface="Wingdings" charset="0"/>
              </a:rPr>
              <a:t>2</a:t>
            </a:r>
            <a:r>
              <a:rPr lang="en-US" sz="4400" b="1">
                <a:latin typeface="Corbel" charset="0"/>
                <a:sym typeface="Wingdings" charset="0"/>
              </a:rPr>
              <a:t> + C</a:t>
            </a:r>
            <a:r>
              <a:rPr lang="en-US" sz="4400" b="1" baseline="-25000">
                <a:latin typeface="Corbel" charset="0"/>
                <a:sym typeface="Wingdings" charset="0"/>
              </a:rPr>
              <a:t>6</a:t>
            </a:r>
            <a:r>
              <a:rPr lang="en-US" sz="4400" b="1">
                <a:latin typeface="Corbel" charset="0"/>
                <a:sym typeface="Wingdings" charset="0"/>
              </a:rPr>
              <a:t>H</a:t>
            </a:r>
            <a:r>
              <a:rPr lang="en-US" sz="4400" b="1" baseline="-25000">
                <a:latin typeface="Corbel" charset="0"/>
                <a:sym typeface="Wingdings" charset="0"/>
              </a:rPr>
              <a:t>12</a:t>
            </a:r>
            <a:r>
              <a:rPr lang="en-US" sz="4400" b="1">
                <a:latin typeface="Corbel" charset="0"/>
                <a:sym typeface="Wingdings" charset="0"/>
              </a:rPr>
              <a:t>O</a:t>
            </a:r>
            <a:r>
              <a:rPr lang="en-US" sz="4400" b="1" baseline="-25000">
                <a:latin typeface="Corbel" charset="0"/>
                <a:sym typeface="Wingdings" charset="0"/>
              </a:rPr>
              <a:t>6</a:t>
            </a:r>
          </a:p>
          <a:p>
            <a:pPr eaLnBrk="1" hangingPunct="1">
              <a:buFont typeface="Wingdings 2" charset="0"/>
              <a:buNone/>
            </a:pPr>
            <a:endParaRPr lang="en-US" b="1">
              <a:latin typeface="Corbel" charset="0"/>
              <a:sym typeface="Wingdings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0" y="2947988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/>
              <a:t>  Water+ Carbon + sun   </a:t>
            </a:r>
            <a:r>
              <a:rPr lang="en-US" b="1">
                <a:sym typeface="Wingdings" charset="0"/>
              </a:rPr>
              <a:t>	 Oxygen + glucose</a:t>
            </a:r>
          </a:p>
          <a:p>
            <a:r>
              <a:rPr lang="en-US" b="1">
                <a:sym typeface="Wingdings" charset="0"/>
              </a:rPr>
              <a:t>	      Dioxide				(sugar)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MCj023218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8748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 descr="MPj040270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46388"/>
            <a:ext cx="60198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chlorophyll absorbs the </a:t>
            </a:r>
            <a:r>
              <a:rPr lang="en-US" sz="3600" dirty="0">
                <a:solidFill>
                  <a:srgbClr val="FF9900"/>
                </a:solidFill>
                <a:ea typeface="+mj-ea"/>
                <a:cs typeface="+mj-cs"/>
              </a:rPr>
              <a:t>sunlight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438400" y="3048000"/>
            <a:ext cx="1676400" cy="1143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362200" y="2743200"/>
            <a:ext cx="3352800" cy="1371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752600"/>
            <a:ext cx="3048000" cy="1938992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ennessee SF" pitchFamily="2" charset="0"/>
                <a:ea typeface="+mn-ea"/>
                <a:cs typeface="+mn-cs"/>
              </a:rPr>
              <a:t>Chlorophyll is the green pigment inside the chloroplasts of plant cells that makes leaves green!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133600" y="3200400"/>
            <a:ext cx="266700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Chlorophyll then uses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sunlight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to change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water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carbon dioxide 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and,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nutrients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from the </a:t>
            </a:r>
            <a:r>
              <a:rPr lang="en-US" sz="2800" dirty="0">
                <a:solidFill>
                  <a:srgbClr val="FFC000"/>
                </a:solidFill>
                <a:ea typeface="+mj-ea"/>
                <a:cs typeface="+mj-cs"/>
              </a:rPr>
              <a:t>soil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.</a:t>
            </a:r>
          </a:p>
        </p:txBody>
      </p:sp>
      <p:pic>
        <p:nvPicPr>
          <p:cNvPr id="23554" name="Picture 16" descr="MCPE07013_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352800"/>
            <a:ext cx="1858963" cy="1935163"/>
          </a:xfrm>
          <a:noFill/>
        </p:spPr>
      </p:pic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4191000" y="4876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23556" name="Picture 14" descr="MCHH02192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390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 descr="C:\Users\Erin\AppData\Local\Microsoft\Windows\Temporary Internet Files\Content.IE5\M511EUMI\MPj0437368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94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5029200" y="2743200"/>
            <a:ext cx="1676400" cy="914400"/>
          </a:xfrm>
          <a:prstGeom prst="wedgeEllipseCallout">
            <a:avLst>
              <a:gd name="adj1" fmla="val -38259"/>
              <a:gd name="adj2" fmla="val 143056"/>
            </a:avLst>
          </a:prstGeom>
          <a:solidFill>
            <a:srgbClr val="E66C7D"/>
          </a:solidFill>
          <a:ln w="48500" cmpd="thickThin">
            <a:solidFill>
              <a:schemeClr val="bg1"/>
            </a:solidFill>
            <a:miter lim="800000"/>
            <a:headEnd/>
            <a:tailEnd/>
          </a:ln>
          <a:effectLst>
            <a:outerShdw blurRad="45000"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Cairo SF" pitchFamily="2" charset="0"/>
                <a:ea typeface="+mn-ea"/>
                <a:cs typeface="+mn-cs"/>
              </a:rPr>
              <a:t>CO</a:t>
            </a:r>
            <a:r>
              <a:rPr lang="en-US" dirty="0">
                <a:solidFill>
                  <a:schemeClr val="lt1"/>
                </a:solidFill>
                <a:latin typeface="Cairo SF" pitchFamily="2" charset="0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</a:t>
            </a:r>
            <a:r>
              <a:rPr lang="en-US" sz="2800" dirty="0">
                <a:solidFill>
                  <a:srgbClr val="009900"/>
                </a:solidFill>
                <a:ea typeface="+mj-ea"/>
                <a:cs typeface="+mj-cs"/>
              </a:rPr>
              <a:t>chlorophyll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processes the ingredients 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to make 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sugar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 (plant food) and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oxygen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.</a:t>
            </a:r>
          </a:p>
        </p:txBody>
      </p:sp>
      <p:pic>
        <p:nvPicPr>
          <p:cNvPr id="24578" name="Picture 5" descr="MPj02896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1681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895600" y="6019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Sugar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 + 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0" name="AutoShape 14"/>
          <p:cNvSpPr>
            <a:spLocks noChangeArrowheads="1"/>
          </p:cNvSpPr>
          <p:nvPr/>
        </p:nvSpPr>
        <p:spPr bwMode="auto">
          <a:xfrm>
            <a:off x="5715000" y="3352800"/>
            <a:ext cx="1752600" cy="1371600"/>
          </a:xfrm>
          <a:prstGeom prst="cloudCallout">
            <a:avLst>
              <a:gd name="adj1" fmla="val -114676"/>
              <a:gd name="adj2" fmla="val 620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248400" y="3657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Overview</a:t>
            </a:r>
            <a:endParaRPr lang="en-CA"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Carbon dioxide and water are taken in by plants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Plants absorb light energy and convert it to a usable form.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rbel" charset="0"/>
              </a:rPr>
              <a:t>ATP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Energy is used to “fix” carbon dioxide into sugar molecules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rbel" charset="0"/>
              </a:rPr>
              <a:t>Chemical energy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rbel" charset="0"/>
              </a:rPr>
              <a:t>Sugar is converted to starch and stored for use by the plant, and by animals when they eat plants.</a:t>
            </a:r>
            <a:endParaRPr lang="en-CA" sz="2800">
              <a:latin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942</Words>
  <Application>Microsoft Macintosh PowerPoint</Application>
  <PresentationFormat>On-screen Show (4:3)</PresentationFormat>
  <Paragraphs>143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Verdana</vt:lpstr>
      <vt:lpstr>ＭＳ Ｐゴシック</vt:lpstr>
      <vt:lpstr>Arial</vt:lpstr>
      <vt:lpstr>Corbel</vt:lpstr>
      <vt:lpstr>Wingdings 2</vt:lpstr>
      <vt:lpstr>Wingdings</vt:lpstr>
      <vt:lpstr>Wingdings 3</vt:lpstr>
      <vt:lpstr>Calibri</vt:lpstr>
      <vt:lpstr>Tennessee SF</vt:lpstr>
      <vt:lpstr>Cairo SF</vt:lpstr>
      <vt:lpstr>Accord Heavy SF</vt:lpstr>
      <vt:lpstr>Times New Roman</vt:lpstr>
      <vt:lpstr>Batang</vt:lpstr>
      <vt:lpstr>Module</vt:lpstr>
      <vt:lpstr>Microsoft Equation</vt:lpstr>
      <vt:lpstr>Microsoft Equation 3.0</vt:lpstr>
      <vt:lpstr>Photosynthesis &amp;  Respiration</vt:lpstr>
      <vt:lpstr>Photosynthesis</vt:lpstr>
      <vt:lpstr>Overview</vt:lpstr>
      <vt:lpstr>Photosynthesis Vocabulary</vt:lpstr>
      <vt:lpstr>Photosynthesis Equation</vt:lpstr>
      <vt:lpstr>The chlorophyll absorbs the sunlight.</vt:lpstr>
      <vt:lpstr>Chlorophyll then uses sunlight to change water, carbon dioxide and, nutrients from the soil.</vt:lpstr>
      <vt:lpstr>The chlorophyll processes the ingredients  to make  sugar (plant food) and oxygen.</vt:lpstr>
      <vt:lpstr>Overview</vt:lpstr>
      <vt:lpstr>Chloroplasts</vt:lpstr>
      <vt:lpstr>Chloroplasts</vt:lpstr>
      <vt:lpstr>Overall Reaction</vt:lpstr>
      <vt:lpstr>  But, what about animals ?  </vt:lpstr>
      <vt:lpstr>Respiration vs. Photosynthesis</vt:lpstr>
      <vt:lpstr>Respiration</vt:lpstr>
      <vt:lpstr>Respiration Vocabulary</vt:lpstr>
      <vt:lpstr>Respiration Equation</vt:lpstr>
      <vt:lpstr>Animals &amp; Plants Rely On Each Other</vt:lpstr>
      <vt:lpstr>The mitochondria change the O2 and sugars (food)</vt:lpstr>
      <vt:lpstr>Into CO2, H2O, and ATP </vt:lpstr>
      <vt:lpstr>Comparing Equations</vt:lpstr>
      <vt:lpstr>Aerobic/Anaerobic Respiration</vt:lpstr>
      <vt:lpstr>- Triathlon- </vt:lpstr>
      <vt:lpstr>PowerPoint Presentation</vt:lpstr>
      <vt:lpstr>Aim:</vt:lpstr>
      <vt:lpstr>SWBAT:</vt:lpstr>
      <vt:lpstr>What is Aerobic Respiration?</vt:lpstr>
      <vt:lpstr>When We Exercise…</vt:lpstr>
      <vt:lpstr>Anaerobic Respiration refers to the oxidation of molecules in the absence of oxygen to produce energy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Brenna Takata</dc:creator>
  <cp:lastModifiedBy>Staff staff</cp:lastModifiedBy>
  <cp:revision>43</cp:revision>
  <cp:lastPrinted>1601-01-01T00:00:00Z</cp:lastPrinted>
  <dcterms:created xsi:type="dcterms:W3CDTF">2006-01-29T23:26:27Z</dcterms:created>
  <dcterms:modified xsi:type="dcterms:W3CDTF">2016-10-03T18:37:41Z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