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0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9754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square represents an element</a:t>
            </a:r>
          </a:p>
          <a:p>
            <a:r>
              <a:rPr lang="en-US" dirty="0" smtClean="0"/>
              <a:t>Each column of the table contains elements that have similar properties</a:t>
            </a:r>
          </a:p>
          <a:p>
            <a:pPr lvl="1"/>
            <a:r>
              <a:rPr lang="en-US" dirty="0" smtClean="0"/>
              <a:t>We also call these </a:t>
            </a:r>
            <a:r>
              <a:rPr lang="en-US" b="0" i="1" u="sng" dirty="0" smtClean="0"/>
              <a:t>groups</a:t>
            </a:r>
            <a:r>
              <a:rPr lang="en-US" dirty="0" smtClean="0"/>
              <a:t> or </a:t>
            </a:r>
            <a:r>
              <a:rPr lang="en-US" b="0" i="1" u="sng" dirty="0" smtClean="0"/>
              <a:t>families</a:t>
            </a:r>
            <a:endParaRPr lang="en-US" dirty="0" smtClean="0"/>
          </a:p>
          <a:p>
            <a:r>
              <a:rPr lang="en-US" dirty="0" smtClean="0"/>
              <a:t>All the heaviest elements starting with Neptunium (element number 93) are not naturally occurring and are formed only in a laboratory</a:t>
            </a:r>
          </a:p>
          <a:p>
            <a:r>
              <a:rPr lang="en-US" dirty="0" smtClean="0"/>
              <a:t>The rows are called </a:t>
            </a:r>
            <a:r>
              <a:rPr lang="en-US" b="0" i="1" u="sng" dirty="0" smtClean="0"/>
              <a:t>periods</a:t>
            </a:r>
          </a:p>
          <a:p>
            <a:r>
              <a:rPr lang="en-US" dirty="0" smtClean="0"/>
              <a:t>A zigzag line separates metals from nonmetals with the nonmetals on the right and metals on the left!</a:t>
            </a:r>
            <a:endParaRPr lang="en-US" dirty="0"/>
          </a:p>
          <a:p>
            <a:pPr lvl="1"/>
            <a:r>
              <a:rPr lang="en-US" dirty="0" smtClean="0"/>
              <a:t>Except for Hydrogen!</a:t>
            </a:r>
          </a:p>
        </p:txBody>
      </p:sp>
    </p:spTree>
    <p:extLst>
      <p:ext uri="{BB962C8B-B14F-4D97-AF65-F5344CB8AC3E}">
        <p14:creationId xmlns:p14="http://schemas.microsoft.com/office/powerpoint/2010/main" val="341017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569476"/>
            <a:ext cx="7581901" cy="4797113"/>
          </a:xfrm>
        </p:spPr>
        <p:txBody>
          <a:bodyPr>
            <a:noAutofit/>
          </a:bodyPr>
          <a:lstStyle/>
          <a:p>
            <a:r>
              <a:rPr lang="en-US" sz="2800" dirty="0" smtClean="0"/>
              <a:t>Elements in the same family have the same characteristics (except for Hydrogen </a:t>
            </a:r>
            <a:r>
              <a:rPr lang="en-US" sz="2800" dirty="0" smtClean="0">
                <a:sym typeface="Wingdings"/>
              </a:rPr>
              <a:t>, it doesn’t fit into a family)</a:t>
            </a:r>
          </a:p>
          <a:p>
            <a:r>
              <a:rPr lang="en-US" sz="2800" dirty="0" smtClean="0">
                <a:sym typeface="Wingdings"/>
              </a:rPr>
              <a:t>The first column are called the </a:t>
            </a:r>
            <a:r>
              <a:rPr lang="en-US" sz="2800" b="0" i="1" u="sng" dirty="0" smtClean="0">
                <a:sym typeface="Wingdings"/>
              </a:rPr>
              <a:t>alkali metals</a:t>
            </a:r>
          </a:p>
          <a:p>
            <a:pPr lvl="1"/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They react most strongly with other elements and are so reactive they EXPLODE! when put in water</a:t>
            </a:r>
          </a:p>
          <a:p>
            <a:r>
              <a:rPr lang="en-US" sz="2800" dirty="0" smtClean="0">
                <a:sym typeface="Wingdings"/>
              </a:rPr>
              <a:t>Column 2 are the </a:t>
            </a:r>
            <a:r>
              <a:rPr lang="en-US" sz="2800" b="0" i="1" u="sng" dirty="0" smtClean="0">
                <a:sym typeface="Wingdings"/>
              </a:rPr>
              <a:t>Alkaline Earth Metals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b="0" dirty="0" smtClean="0">
                <a:sym typeface="Wingdings"/>
              </a:rPr>
              <a:t>that are still reactive by not as much as the first column</a:t>
            </a:r>
          </a:p>
          <a:p>
            <a:pPr lvl="1"/>
            <a:r>
              <a:rPr lang="en-US" sz="2800" b="0" dirty="0" smtClean="0">
                <a:sym typeface="Wingdings"/>
              </a:rPr>
              <a:t>They burn very brightly when heated in air</a:t>
            </a:r>
          </a:p>
        </p:txBody>
      </p:sp>
    </p:spTree>
    <p:extLst>
      <p:ext uri="{BB962C8B-B14F-4D97-AF65-F5344CB8AC3E}">
        <p14:creationId xmlns:p14="http://schemas.microsoft.com/office/powerpoint/2010/main" val="177700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Columns 3-12 all belong to the </a:t>
            </a:r>
            <a:r>
              <a:rPr lang="en-US" sz="2800" b="0" i="1" u="sng" dirty="0" smtClean="0"/>
              <a:t>transition metals</a:t>
            </a:r>
          </a:p>
          <a:p>
            <a:r>
              <a:rPr lang="en-US" sz="2800" b="0" dirty="0" smtClean="0"/>
              <a:t>These elements are the metals that have the characteristics of a metal such as luster (shiny) and malleability!</a:t>
            </a:r>
          </a:p>
          <a:p>
            <a:r>
              <a:rPr lang="en-US" sz="2800" b="0" dirty="0" smtClean="0"/>
              <a:t>They do not react as strongly as those in column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206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17 are the most reactive of all the nonmetals!</a:t>
            </a:r>
          </a:p>
          <a:p>
            <a:r>
              <a:rPr lang="en-US" dirty="0" smtClean="0"/>
              <a:t>They react especially strong with those in group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7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Nobel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column 18</a:t>
            </a:r>
          </a:p>
          <a:p>
            <a:r>
              <a:rPr lang="en-US" dirty="0" smtClean="0"/>
              <a:t>They are all gases!</a:t>
            </a:r>
          </a:p>
          <a:p>
            <a:r>
              <a:rPr lang="en-US" dirty="0" smtClean="0"/>
              <a:t>They are the least reactive family of all the groups in the </a:t>
            </a:r>
            <a:r>
              <a:rPr lang="en-US" smtClean="0"/>
              <a:t>periodic table</a:t>
            </a:r>
          </a:p>
        </p:txBody>
      </p:sp>
    </p:spTree>
    <p:extLst>
      <p:ext uri="{BB962C8B-B14F-4D97-AF65-F5344CB8AC3E}">
        <p14:creationId xmlns:p14="http://schemas.microsoft.com/office/powerpoint/2010/main" val="90088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0" i="1" u="sng" dirty="0" smtClean="0"/>
              <a:t>Element</a:t>
            </a:r>
            <a:r>
              <a:rPr lang="en-US" dirty="0" smtClean="0"/>
              <a:t> is a pure substance that is made up of only one kind of atom</a:t>
            </a:r>
          </a:p>
          <a:p>
            <a:r>
              <a:rPr lang="en-US" dirty="0" smtClean="0"/>
              <a:t>It cannot be broken down into other substances by ordinary laboratory methods</a:t>
            </a:r>
          </a:p>
          <a:p>
            <a:r>
              <a:rPr lang="en-US" dirty="0" smtClean="0"/>
              <a:t>How do we identify the element?</a:t>
            </a:r>
          </a:p>
          <a:p>
            <a:r>
              <a:rPr lang="en-US" dirty="0" smtClean="0"/>
              <a:t>Atoms of different elements have different numbers of protons that correspond to their </a:t>
            </a:r>
            <a:r>
              <a:rPr lang="en-US" b="0" i="1" u="sng" dirty="0" smtClean="0"/>
              <a:t>atomic number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6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975412"/>
          </a:xfrm>
        </p:spPr>
        <p:txBody>
          <a:bodyPr>
            <a:normAutofit/>
          </a:bodyPr>
          <a:lstStyle/>
          <a:p>
            <a:r>
              <a:rPr lang="en-US" dirty="0" smtClean="0"/>
              <a:t>Hydrogen is the most common element in the universe</a:t>
            </a:r>
          </a:p>
          <a:p>
            <a:r>
              <a:rPr lang="en-US" dirty="0" smtClean="0"/>
              <a:t>The sun, and other stars, are made up mainly of hydrogen</a:t>
            </a:r>
          </a:p>
          <a:p>
            <a:r>
              <a:rPr lang="en-US" dirty="0" smtClean="0"/>
              <a:t>Other elements are created through </a:t>
            </a:r>
            <a:r>
              <a:rPr lang="en-US" i="1" u="sng" dirty="0" smtClean="0"/>
              <a:t>fusion</a:t>
            </a:r>
            <a:r>
              <a:rPr lang="en-US" b="0" dirty="0" smtClean="0"/>
              <a:t> in a star. This process occurs when the extreme heat of a star joins hydrogen nuclei together.</a:t>
            </a:r>
          </a:p>
          <a:p>
            <a:r>
              <a:rPr lang="en-US" b="0" dirty="0" smtClean="0"/>
              <a:t>Everything on Earth is made up of hydrogen or elements that were formed by the fusion in stars</a:t>
            </a:r>
          </a:p>
        </p:txBody>
      </p:sp>
    </p:spTree>
    <p:extLst>
      <p:ext uri="{BB962C8B-B14F-4D97-AF65-F5344CB8AC3E}">
        <p14:creationId xmlns:p14="http://schemas.microsoft.com/office/powerpoint/2010/main" val="57276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975412"/>
          </a:xfrm>
        </p:spPr>
        <p:txBody>
          <a:bodyPr>
            <a:normAutofit/>
          </a:bodyPr>
          <a:lstStyle/>
          <a:p>
            <a:r>
              <a:rPr lang="en-US" dirty="0" smtClean="0"/>
              <a:t>Most elements in their pure form are solids at room temperature</a:t>
            </a:r>
          </a:p>
          <a:p>
            <a:r>
              <a:rPr lang="en-US" dirty="0" smtClean="0"/>
              <a:t>Some elements are gases at room temperature</a:t>
            </a:r>
            <a:r>
              <a:rPr lang="is-IS" dirty="0" smtClean="0"/>
              <a:t>… can we name some of them?</a:t>
            </a:r>
          </a:p>
          <a:p>
            <a:pPr lvl="1"/>
            <a:r>
              <a:rPr lang="is-IS" dirty="0" smtClean="0"/>
              <a:t>Nitrogen, oxygen, hydrogen, neon, etc.</a:t>
            </a:r>
          </a:p>
          <a:p>
            <a:r>
              <a:rPr lang="is-IS" dirty="0" smtClean="0"/>
              <a:t>Only two elements are liquid at room temperature... </a:t>
            </a:r>
            <a:r>
              <a:rPr lang="en-US" dirty="0" smtClean="0"/>
              <a:t>C</a:t>
            </a:r>
            <a:r>
              <a:rPr lang="is-IS" dirty="0" smtClean="0"/>
              <a:t>an anyone guess what they are?!?</a:t>
            </a:r>
          </a:p>
          <a:p>
            <a:pPr lvl="1"/>
            <a:r>
              <a:rPr lang="is-IS" dirty="0" smtClean="0"/>
              <a:t>Bromine and Mercury</a:t>
            </a:r>
          </a:p>
          <a:p>
            <a:pPr lvl="1"/>
            <a:r>
              <a:rPr lang="is-IS" dirty="0" smtClean="0"/>
              <a:t>Even though Mercury is a liquid at room temperature, it is still a metal!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975412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0" i="1" u="sng" dirty="0" smtClean="0"/>
              <a:t>metal</a:t>
            </a:r>
            <a:r>
              <a:rPr lang="en-US" dirty="0" smtClean="0"/>
              <a:t> </a:t>
            </a:r>
            <a:r>
              <a:rPr lang="en-US" b="0" dirty="0" smtClean="0"/>
              <a:t>is an element that conducts heat and electricity well</a:t>
            </a:r>
          </a:p>
          <a:p>
            <a:r>
              <a:rPr lang="en-US" b="0" dirty="0" smtClean="0"/>
              <a:t>Most of the known elements, about ¾ or 75%, are metals</a:t>
            </a:r>
          </a:p>
          <a:p>
            <a:r>
              <a:rPr lang="en-US" b="0" dirty="0" smtClean="0"/>
              <a:t>They are shiny, and most have a gray or silver color</a:t>
            </a:r>
            <a:endParaRPr lang="en-US" dirty="0"/>
          </a:p>
          <a:p>
            <a:pPr lvl="1"/>
            <a:r>
              <a:rPr lang="en-US" b="0" dirty="0" smtClean="0"/>
              <a:t>Examples are iron, lead and silver</a:t>
            </a:r>
          </a:p>
          <a:p>
            <a:pPr lvl="1"/>
            <a:r>
              <a:rPr lang="en-US" b="0" dirty="0" smtClean="0"/>
              <a:t>Some exceptions are Gold and Copper</a:t>
            </a:r>
          </a:p>
          <a:p>
            <a:r>
              <a:rPr lang="en-US" b="0" dirty="0" smtClean="0"/>
              <a:t>Malleability is another property of metals</a:t>
            </a:r>
            <a:endParaRPr lang="en-US" b="0" dirty="0"/>
          </a:p>
          <a:p>
            <a:pPr lvl="1"/>
            <a:r>
              <a:rPr lang="en-US" i="1" u="sng" dirty="0" smtClean="0"/>
              <a:t>Malleability</a:t>
            </a:r>
            <a:r>
              <a:rPr lang="en-US" b="0" dirty="0" smtClean="0"/>
              <a:t> means that metals can be bent and rolled into sheets</a:t>
            </a:r>
            <a:endParaRPr lang="en-US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12520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Nonmetals do not have characteristics of metals</a:t>
            </a:r>
          </a:p>
          <a:p>
            <a:r>
              <a:rPr lang="en-US" dirty="0" smtClean="0"/>
              <a:t>DUH! So what does this mean?</a:t>
            </a:r>
          </a:p>
          <a:p>
            <a:r>
              <a:rPr lang="en-US" dirty="0" smtClean="0"/>
              <a:t>They do not conduct electricity </a:t>
            </a:r>
          </a:p>
          <a:p>
            <a:r>
              <a:rPr lang="en-US" dirty="0" smtClean="0"/>
              <a:t>They are not shiny</a:t>
            </a:r>
          </a:p>
          <a:p>
            <a:r>
              <a:rPr lang="en-US" dirty="0" smtClean="0"/>
              <a:t>They are not malleable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8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975412"/>
          </a:xfrm>
        </p:spPr>
        <p:txBody>
          <a:bodyPr/>
          <a:lstStyle/>
          <a:p>
            <a:r>
              <a:rPr lang="en-US" dirty="0" smtClean="0"/>
              <a:t>The elements are grouped into categories besides metals and nonmetals</a:t>
            </a:r>
          </a:p>
          <a:p>
            <a:r>
              <a:rPr lang="en-US" dirty="0" smtClean="0"/>
              <a:t>The first scientist to group elements together based on those properties was Dmitri Mendeleev in 1869</a:t>
            </a:r>
          </a:p>
          <a:p>
            <a:r>
              <a:rPr lang="en-US" dirty="0" smtClean="0"/>
              <a:t>He placed them into a table based on their atomic masses</a:t>
            </a:r>
          </a:p>
          <a:p>
            <a:r>
              <a:rPr lang="en-US" dirty="0" smtClean="0"/>
              <a:t>He noticed that a pattern in the elements that as the atomic mass increased that they had certain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2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975412"/>
          </a:xfrm>
        </p:spPr>
        <p:txBody>
          <a:bodyPr>
            <a:normAutofit/>
          </a:bodyPr>
          <a:lstStyle/>
          <a:p>
            <a:r>
              <a:rPr lang="en-US" dirty="0" smtClean="0"/>
              <a:t>However, he had gaps!</a:t>
            </a:r>
          </a:p>
          <a:p>
            <a:r>
              <a:rPr lang="en-US" dirty="0" smtClean="0"/>
              <a:t>So he left the gaps in the table and hypothesized that elements that had not yet been discovered would fit right in</a:t>
            </a:r>
          </a:p>
          <a:p>
            <a:r>
              <a:rPr lang="en-US" dirty="0" smtClean="0"/>
              <a:t>AND HE WAS RIGHT! The new elements fit his pattern</a:t>
            </a:r>
          </a:p>
          <a:p>
            <a:r>
              <a:rPr lang="en-US" dirty="0" smtClean="0"/>
              <a:t>They later realized that it was more useful to group the elements based on atomic number instead of mass and this led to what we now call the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33919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" r="435"/>
          <a:stretch/>
        </p:blipFill>
        <p:spPr>
          <a:xfrm>
            <a:off x="1" y="0"/>
            <a:ext cx="9144000" cy="6888967"/>
          </a:xfrm>
        </p:spPr>
      </p:pic>
    </p:spTree>
    <p:extLst>
      <p:ext uri="{BB962C8B-B14F-4D97-AF65-F5344CB8AC3E}">
        <p14:creationId xmlns:p14="http://schemas.microsoft.com/office/powerpoint/2010/main" val="287422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622</TotalTime>
  <Words>674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Orbit</vt:lpstr>
      <vt:lpstr>The Periodic Table</vt:lpstr>
      <vt:lpstr>The Elements of Matter</vt:lpstr>
      <vt:lpstr>Elements</vt:lpstr>
      <vt:lpstr>States of Matter</vt:lpstr>
      <vt:lpstr>Metals</vt:lpstr>
      <vt:lpstr>Nonmetals</vt:lpstr>
      <vt:lpstr>Periodic Table</vt:lpstr>
      <vt:lpstr>Periodic Table</vt:lpstr>
      <vt:lpstr>PowerPoint Presentation</vt:lpstr>
      <vt:lpstr>Periodic Table</vt:lpstr>
      <vt:lpstr>Families of Elements</vt:lpstr>
      <vt:lpstr>Transition Metals</vt:lpstr>
      <vt:lpstr>Halogens</vt:lpstr>
      <vt:lpstr>Nobel Gases</vt:lpstr>
    </vt:vector>
  </TitlesOfParts>
  <Company>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Staff staff</dc:creator>
  <cp:lastModifiedBy>Staff staff</cp:lastModifiedBy>
  <cp:revision>10</cp:revision>
  <dcterms:created xsi:type="dcterms:W3CDTF">2016-09-20T01:46:42Z</dcterms:created>
  <dcterms:modified xsi:type="dcterms:W3CDTF">2016-09-23T12:04:39Z</dcterms:modified>
</cp:coreProperties>
</file>