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74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9/15/16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cover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Microscopes Allow Us to See Inside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0469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599"/>
            <a:ext cx="4038600" cy="5032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genetic material is enclosed in a structure called the </a:t>
            </a:r>
            <a:r>
              <a:rPr lang="en-US" b="1" i="1" dirty="0" smtClean="0"/>
              <a:t>nucleus</a:t>
            </a:r>
          </a:p>
          <a:p>
            <a:r>
              <a:rPr lang="en-US" dirty="0" smtClean="0"/>
              <a:t>The Nucleus is enclosed by its own membrane</a:t>
            </a:r>
          </a:p>
          <a:p>
            <a:r>
              <a:rPr lang="en-US" dirty="0" smtClean="0"/>
              <a:t>We use the word </a:t>
            </a:r>
            <a:r>
              <a:rPr lang="en-US" b="1" i="1" dirty="0" smtClean="0"/>
              <a:t>organelle</a:t>
            </a:r>
            <a:r>
              <a:rPr lang="en-US" dirty="0" smtClean="0"/>
              <a:t> to describe any part of a cell that is enclosed by a membrane, the nucleus is an example of this</a:t>
            </a:r>
          </a:p>
          <a:p>
            <a:r>
              <a:rPr lang="en-US" dirty="0" smtClean="0"/>
              <a:t>Almost all multicellular organism are eukaryotic </a:t>
            </a:r>
            <a:endParaRPr lang="en-US" dirty="0"/>
          </a:p>
        </p:txBody>
      </p:sp>
      <p:pic>
        <p:nvPicPr>
          <p:cNvPr id="7" name="Content Placeholder 6" descr="eukaryotic ce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1" b="-31101"/>
          <a:stretch>
            <a:fillRect/>
          </a:stretch>
        </p:blipFill>
        <p:spPr>
          <a:xfrm>
            <a:off x="4284306" y="1018275"/>
            <a:ext cx="4859694" cy="5633349"/>
          </a:xfrm>
        </p:spPr>
      </p:pic>
    </p:spTree>
    <p:extLst>
      <p:ext uri="{BB962C8B-B14F-4D97-AF65-F5344CB8AC3E}">
        <p14:creationId xmlns:p14="http://schemas.microsoft.com/office/powerpoint/2010/main" val="406825282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Prokaryotic Cell </a:t>
            </a:r>
            <a:r>
              <a:rPr lang="en-US" dirty="0" smtClean="0"/>
              <a:t>has no separate compartment for the genetic material</a:t>
            </a:r>
          </a:p>
          <a:p>
            <a:r>
              <a:rPr lang="en-US" dirty="0" smtClean="0"/>
              <a:t>All the </a:t>
            </a:r>
            <a:r>
              <a:rPr lang="en-US" dirty="0"/>
              <a:t>g</a:t>
            </a:r>
            <a:r>
              <a:rPr lang="en-US" dirty="0" smtClean="0"/>
              <a:t>enetic material is inside the cytoplasm</a:t>
            </a:r>
          </a:p>
          <a:p>
            <a:r>
              <a:rPr lang="en-US" dirty="0" smtClean="0"/>
              <a:t>There are NO organelles</a:t>
            </a:r>
          </a:p>
          <a:p>
            <a:r>
              <a:rPr lang="en-US" dirty="0" smtClean="0"/>
              <a:t>For the most part, unicellular organisms are prokaryotic cells. But there are exceptions.</a:t>
            </a:r>
          </a:p>
          <a:p>
            <a:endParaRPr lang="en-US" dirty="0"/>
          </a:p>
        </p:txBody>
      </p:sp>
      <p:pic>
        <p:nvPicPr>
          <p:cNvPr id="7" name="Content Placeholder 6" descr="prokaryotic cell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r="-17997" b="17948"/>
          <a:stretch/>
        </p:blipFill>
        <p:spPr>
          <a:xfrm>
            <a:off x="4800600" y="2365375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204165240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unique structure is that they also have a </a:t>
            </a:r>
            <a:r>
              <a:rPr lang="en-US" b="1" i="1" dirty="0" smtClean="0"/>
              <a:t>Cell Wall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Cell Wall </a:t>
            </a:r>
            <a:r>
              <a:rPr lang="en-US" dirty="0" smtClean="0"/>
              <a:t>is a tough outer covering that lies just outside of the cell membrane</a:t>
            </a:r>
          </a:p>
          <a:p>
            <a:r>
              <a:rPr lang="en-US" dirty="0" smtClean="0"/>
              <a:t>This supports and protects the cell</a:t>
            </a:r>
            <a:endParaRPr lang="en-US" dirty="0"/>
          </a:p>
          <a:p>
            <a:r>
              <a:rPr lang="en-US" dirty="0" smtClean="0"/>
              <a:t>It is one important way that plant cells are different from animal cells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5784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Divided into two main compartments:</a:t>
            </a:r>
          </a:p>
          <a:p>
            <a:pPr lvl="1"/>
            <a:r>
              <a:rPr lang="en-US" dirty="0" smtClean="0"/>
              <a:t>The Nucleus</a:t>
            </a:r>
          </a:p>
          <a:p>
            <a:pPr lvl="1"/>
            <a:r>
              <a:rPr lang="en-US" dirty="0" smtClean="0"/>
              <a:t>The Cytoplasm</a:t>
            </a:r>
          </a:p>
          <a:p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The largest organelle in the cell</a:t>
            </a:r>
          </a:p>
          <a:p>
            <a:pPr lvl="1"/>
            <a:r>
              <a:rPr lang="en-US" dirty="0" smtClean="0"/>
              <a:t>Stores all the genetic material for reproduction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ontains the instructions a cell needs in order to function</a:t>
            </a:r>
          </a:p>
          <a:p>
            <a:r>
              <a:rPr lang="en-US" dirty="0" smtClean="0"/>
              <a:t>Cytoplasm</a:t>
            </a:r>
          </a:p>
          <a:p>
            <a:pPr lvl="1"/>
            <a:r>
              <a:rPr lang="en-US" dirty="0" smtClean="0"/>
              <a:t>Gelatin-like fluid contained within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230872924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Ribosome </a:t>
            </a:r>
          </a:p>
          <a:p>
            <a:r>
              <a:rPr lang="en-US" dirty="0" smtClean="0"/>
              <a:t>Endoplasmic Reticulum</a:t>
            </a:r>
          </a:p>
          <a:p>
            <a:r>
              <a:rPr lang="en-US" dirty="0" smtClean="0"/>
              <a:t>Golgi Body </a:t>
            </a:r>
          </a:p>
          <a:p>
            <a:r>
              <a:rPr lang="en-US" dirty="0" smtClean="0"/>
              <a:t>Mitochondria </a:t>
            </a:r>
          </a:p>
          <a:p>
            <a:r>
              <a:rPr lang="en-US" dirty="0" smtClean="0"/>
              <a:t>Vesicles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948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Located just outside of the nucleus</a:t>
            </a:r>
          </a:p>
          <a:p>
            <a:r>
              <a:rPr lang="en-US" dirty="0" smtClean="0"/>
              <a:t>Translates the information from the nucleus to help the cell carry out the instructions</a:t>
            </a:r>
          </a:p>
          <a:p>
            <a:r>
              <a:rPr lang="en-US" dirty="0" smtClean="0"/>
              <a:t>Uses the information to gather materials a cell needs to build important molecules called proteins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1662" b="-21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547252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Mitochondria are the organelles </a:t>
            </a:r>
            <a:r>
              <a:rPr lang="en-US" smtClean="0"/>
              <a:t>that use </a:t>
            </a:r>
            <a:r>
              <a:rPr lang="en-US" dirty="0" smtClean="0"/>
              <a:t>oxygen to process food in order to manufacture energy in both plant and animal cells</a:t>
            </a:r>
          </a:p>
          <a:p>
            <a:r>
              <a:rPr lang="en-US" dirty="0" smtClean="0"/>
              <a:t>Can think of these as the Powerhouse of the cell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0708" b="-40708"/>
          <a:stretch>
            <a:fillRect/>
          </a:stretch>
        </p:blipFill>
        <p:spPr>
          <a:xfrm>
            <a:off x="4284862" y="1018261"/>
            <a:ext cx="4859138" cy="5632933"/>
          </a:xfrm>
        </p:spPr>
      </p:pic>
    </p:spTree>
    <p:extLst>
      <p:ext uri="{BB962C8B-B14F-4D97-AF65-F5344CB8AC3E}">
        <p14:creationId xmlns:p14="http://schemas.microsoft.com/office/powerpoint/2010/main" val="405536697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223550"/>
          </a:xfrm>
        </p:spPr>
        <p:txBody>
          <a:bodyPr>
            <a:normAutofit/>
          </a:bodyPr>
          <a:lstStyle/>
          <a:p>
            <a:r>
              <a:rPr lang="en-US" dirty="0" smtClean="0"/>
              <a:t>Organelle in which the energy from sunlight is used to make sugar</a:t>
            </a:r>
          </a:p>
          <a:p>
            <a:r>
              <a:rPr lang="en-US" dirty="0" smtClean="0"/>
              <a:t>Some of this is used immediately to keep the cells functioning, the rest of the sugar is stored</a:t>
            </a:r>
          </a:p>
          <a:p>
            <a:r>
              <a:rPr lang="en-US" dirty="0" smtClean="0"/>
              <a:t>Animal cells DO NOT contain chloroplasts, must eat plants or eat animals that eat plants to get this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6943" b="-36943"/>
          <a:stretch>
            <a:fillRect/>
          </a:stretch>
        </p:blipFill>
        <p:spPr>
          <a:xfrm>
            <a:off x="4477586" y="1371600"/>
            <a:ext cx="4666414" cy="5409518"/>
          </a:xfrm>
        </p:spPr>
      </p:pic>
    </p:spTree>
    <p:extLst>
      <p:ext uri="{BB962C8B-B14F-4D97-AF65-F5344CB8AC3E}">
        <p14:creationId xmlns:p14="http://schemas.microsoft.com/office/powerpoint/2010/main" val="53580620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(E.R.)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599"/>
            <a:ext cx="4038600" cy="5486401"/>
          </a:xfrm>
        </p:spPr>
        <p:txBody>
          <a:bodyPr>
            <a:noAutofit/>
          </a:bodyPr>
          <a:lstStyle/>
          <a:p>
            <a:r>
              <a:rPr lang="en-US" dirty="0" smtClean="0"/>
              <a:t>Long twisting membranous organelle</a:t>
            </a:r>
          </a:p>
          <a:p>
            <a:r>
              <a:rPr lang="en-US" dirty="0" smtClean="0"/>
              <a:t>Some of the ER contains ribosomes (rough ER) which manufacture proteins</a:t>
            </a:r>
          </a:p>
          <a:p>
            <a:r>
              <a:rPr lang="en-US" dirty="0" smtClean="0"/>
              <a:t>The ER also manufactures parts of the cell membrane</a:t>
            </a:r>
          </a:p>
          <a:p>
            <a:r>
              <a:rPr lang="en-US" dirty="0" smtClean="0"/>
              <a:t>Part of the cell transport system =&gt; parts break off in the form of vesicles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8937" b="-38937"/>
          <a:stretch>
            <a:fillRect/>
          </a:stretch>
        </p:blipFill>
        <p:spPr>
          <a:xfrm>
            <a:off x="4216864" y="1018261"/>
            <a:ext cx="4927136" cy="5711759"/>
          </a:xfrm>
        </p:spPr>
      </p:pic>
    </p:spTree>
    <p:extLst>
      <p:ext uri="{BB962C8B-B14F-4D97-AF65-F5344CB8AC3E}">
        <p14:creationId xmlns:p14="http://schemas.microsoft.com/office/powerpoint/2010/main" val="280267683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9279" b="-49279"/>
          <a:stretch>
            <a:fillRect/>
          </a:stretch>
        </p:blipFill>
        <p:spPr>
          <a:xfrm>
            <a:off x="4536392" y="1572150"/>
            <a:ext cx="4559734" cy="52858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1752" y="1572150"/>
            <a:ext cx="4038600" cy="4681728"/>
          </a:xfrm>
        </p:spPr>
        <p:txBody>
          <a:bodyPr/>
          <a:lstStyle/>
          <a:p>
            <a:r>
              <a:rPr lang="en-US" dirty="0" smtClean="0"/>
              <a:t>Golgi apparatus takes the materials in the vesicles made from the ER and finishes processing them</a:t>
            </a:r>
          </a:p>
          <a:p>
            <a:r>
              <a:rPr lang="en-US" dirty="0" smtClean="0"/>
              <a:t>Also involved in secretion and intracellular transport</a:t>
            </a:r>
          </a:p>
        </p:txBody>
      </p:sp>
    </p:spTree>
    <p:extLst>
      <p:ext uri="{BB962C8B-B14F-4D97-AF65-F5344CB8AC3E}">
        <p14:creationId xmlns:p14="http://schemas.microsoft.com/office/powerpoint/2010/main" val="4197663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Small Are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Cells vary in size from roughly 1 micrometer (μm) 1000 micrometers</a:t>
            </a:r>
          </a:p>
          <a:p>
            <a:r>
              <a:rPr lang="en-US" dirty="0" smtClean="0"/>
              <a:t>1 micrometer is one millionth of a meter</a:t>
            </a:r>
          </a:p>
          <a:p>
            <a:r>
              <a:rPr lang="en-US" dirty="0" smtClean="0"/>
              <a:t>It would take 17,000 tiny bacteria cells to line up across the diameter of a dime!!</a:t>
            </a:r>
          </a:p>
          <a:p>
            <a:r>
              <a:rPr lang="en-US" dirty="0"/>
              <a:t>Remember, each of these is LIVING too</a:t>
            </a:r>
            <a:r>
              <a:rPr lang="en-US" dirty="0" smtClean="0"/>
              <a:t>!</a:t>
            </a:r>
          </a:p>
          <a:p>
            <a:r>
              <a:rPr lang="en-US" dirty="0" smtClean="0"/>
              <a:t>How many bacteria cells are on the screen of your phone, or iPad for that matter? </a:t>
            </a:r>
          </a:p>
          <a:p>
            <a:r>
              <a:rPr lang="en-US" dirty="0" smtClean="0"/>
              <a:t>WASH YOUR HANDS BEFORE YOU EAT</a:t>
            </a:r>
          </a:p>
        </p:txBody>
      </p:sp>
    </p:spTree>
    <p:extLst>
      <p:ext uri="{BB962C8B-B14F-4D97-AF65-F5344CB8AC3E}">
        <p14:creationId xmlns:p14="http://schemas.microsoft.com/office/powerpoint/2010/main" val="21120658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355" y="1189190"/>
            <a:ext cx="4038600" cy="5199180"/>
          </a:xfrm>
        </p:spPr>
        <p:txBody>
          <a:bodyPr>
            <a:normAutofit/>
          </a:bodyPr>
          <a:lstStyle/>
          <a:p>
            <a:r>
              <a:rPr lang="en-US" dirty="0" smtClean="0"/>
              <a:t>Vacuoles are enclosed by a membrane and can hold water, waste, and other materials</a:t>
            </a:r>
          </a:p>
          <a:p>
            <a:r>
              <a:rPr lang="en-US" dirty="0" smtClean="0"/>
              <a:t>They move these materials into and out of the cell, functioning with the cell membrane to facilitate this</a:t>
            </a:r>
          </a:p>
          <a:p>
            <a:r>
              <a:rPr lang="en-US" dirty="0" smtClean="0"/>
              <a:t>A plant cell has a large central vacuole in which water and other materials are stored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66" b="-22"/>
          <a:stretch/>
        </p:blipFill>
        <p:spPr>
          <a:xfrm>
            <a:off x="6190456" y="1189190"/>
            <a:ext cx="2953543" cy="25597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107" y="3935925"/>
            <a:ext cx="4806045" cy="29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8445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00600" cy="5239492"/>
          </a:xfrm>
        </p:spPr>
        <p:txBody>
          <a:bodyPr>
            <a:normAutofit/>
          </a:bodyPr>
          <a:lstStyle/>
          <a:p>
            <a:r>
              <a:rPr lang="en-US" dirty="0" smtClean="0"/>
              <a:t>Animal cells do not have large central vacuoles</a:t>
            </a:r>
          </a:p>
          <a:p>
            <a:r>
              <a:rPr lang="en-US" dirty="0" smtClean="0"/>
              <a:t>They do have lysosomes which are vesicles that contain chemicals that break down materials taken into the cell, as well as old cell parts</a:t>
            </a:r>
          </a:p>
          <a:p>
            <a:r>
              <a:rPr lang="en-US" dirty="0" smtClean="0"/>
              <a:t>Animal cells take in food right?</a:t>
            </a:r>
          </a:p>
          <a:p>
            <a:r>
              <a:rPr lang="en-US" dirty="0" smtClean="0"/>
              <a:t>Why do they need lysosomes?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700" b="-35700"/>
          <a:stretch>
            <a:fillRect/>
          </a:stretch>
        </p:blipFill>
        <p:spPr>
          <a:xfrm>
            <a:off x="4624256" y="1371600"/>
            <a:ext cx="4519744" cy="5239492"/>
          </a:xfrm>
        </p:spPr>
      </p:pic>
    </p:spTree>
    <p:extLst>
      <p:ext uri="{BB962C8B-B14F-4D97-AF65-F5344CB8AC3E}">
        <p14:creationId xmlns:p14="http://schemas.microsoft.com/office/powerpoint/2010/main" val="133906164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358" r="-8358"/>
          <a:stretch>
            <a:fillRect/>
          </a:stretch>
        </p:blipFill>
        <p:spPr>
          <a:xfrm>
            <a:off x="-295693" y="1527047"/>
            <a:ext cx="9439693" cy="5075104"/>
          </a:xfrm>
        </p:spPr>
      </p:pic>
    </p:spTree>
    <p:extLst>
      <p:ext uri="{BB962C8B-B14F-4D97-AF65-F5344CB8AC3E}">
        <p14:creationId xmlns:p14="http://schemas.microsoft.com/office/powerpoint/2010/main" val="2385280979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808" r="24348" b="7527"/>
          <a:stretch/>
        </p:blipFill>
        <p:spPr>
          <a:xfrm>
            <a:off x="1579067" y="1286717"/>
            <a:ext cx="6144631" cy="5101375"/>
          </a:xfrm>
        </p:spPr>
      </p:pic>
    </p:spTree>
    <p:extLst>
      <p:ext uri="{BB962C8B-B14F-4D97-AF65-F5344CB8AC3E}">
        <p14:creationId xmlns:p14="http://schemas.microsoft.com/office/powerpoint/2010/main" val="2508740106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31556"/>
          </a:xfrm>
        </p:spPr>
        <p:txBody>
          <a:bodyPr>
            <a:normAutofit/>
          </a:bodyPr>
          <a:lstStyle/>
          <a:p>
            <a:r>
              <a:rPr lang="en-US" dirty="0" smtClean="0"/>
              <a:t>The light microscope allows us to see things with amazing detail at these sizes</a:t>
            </a:r>
          </a:p>
          <a:p>
            <a:r>
              <a:rPr lang="en-US" dirty="0" smtClean="0"/>
              <a:t>Lenses are used to bend light and make objects appear larger</a:t>
            </a:r>
          </a:p>
          <a:p>
            <a:r>
              <a:rPr lang="en-US" dirty="0" smtClean="0"/>
              <a:t>Can magnify objects up to 1000X </a:t>
            </a:r>
          </a:p>
          <a:p>
            <a:r>
              <a:rPr lang="en-US" dirty="0" smtClean="0"/>
              <a:t>We can observe living cells with light microscopes!</a:t>
            </a:r>
          </a:p>
          <a:p>
            <a:r>
              <a:rPr lang="en-US" dirty="0" smtClean="0"/>
              <a:t>Can also use video cameras and computers to observe movement</a:t>
            </a:r>
          </a:p>
          <a:p>
            <a:r>
              <a:rPr lang="en-US" dirty="0" smtClean="0"/>
              <a:t>Can only be used for samples 0.2 micrometers or larger</a:t>
            </a:r>
          </a:p>
        </p:txBody>
      </p:sp>
    </p:spTree>
    <p:extLst>
      <p:ext uri="{BB962C8B-B14F-4D97-AF65-F5344CB8AC3E}">
        <p14:creationId xmlns:p14="http://schemas.microsoft.com/office/powerpoint/2010/main" val="277580785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379110"/>
            <a:ext cx="8669849" cy="5161422"/>
          </a:xfrm>
        </p:spPr>
        <p:txBody>
          <a:bodyPr>
            <a:normAutofit/>
          </a:bodyPr>
          <a:lstStyle/>
          <a:p>
            <a:r>
              <a:rPr lang="en-US" dirty="0" smtClean="0"/>
              <a:t>Two different types:</a:t>
            </a:r>
          </a:p>
          <a:p>
            <a:pPr lvl="1"/>
            <a:r>
              <a:rPr lang="en-US" dirty="0" smtClean="0"/>
              <a:t>Scanning Electron Microscope (SEM)</a:t>
            </a:r>
          </a:p>
          <a:p>
            <a:pPr lvl="1"/>
            <a:r>
              <a:rPr lang="en-US" dirty="0" smtClean="0"/>
              <a:t>Transmission Electron Microscope (TEM)</a:t>
            </a:r>
          </a:p>
          <a:p>
            <a:r>
              <a:rPr lang="en-US" dirty="0" smtClean="0"/>
              <a:t>They can show things as small as 0.002 micrometers, or more than 100 times smaller than the light microscope!</a:t>
            </a:r>
          </a:p>
          <a:p>
            <a:r>
              <a:rPr lang="en-US" dirty="0" smtClean="0"/>
              <a:t>Particles called electrons are used to magnify and produce images</a:t>
            </a:r>
          </a:p>
          <a:p>
            <a:r>
              <a:rPr lang="en-US" dirty="0" smtClean="0"/>
              <a:t>They can magnify images up to 1,000,000X!</a:t>
            </a:r>
          </a:p>
          <a:p>
            <a:r>
              <a:rPr lang="en-US" dirty="0" smtClean="0"/>
              <a:t>However, CANNOT be used on living samples</a:t>
            </a:r>
          </a:p>
          <a:p>
            <a:r>
              <a:rPr lang="en-US" dirty="0" smtClean="0"/>
              <a:t>Also,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5520549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Electron Microscope (SEM)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 is coated in a heavy metal</a:t>
            </a:r>
          </a:p>
          <a:p>
            <a:r>
              <a:rPr lang="en-US" dirty="0" smtClean="0"/>
              <a:t>A beam of electrons is shot back and forth over the surface</a:t>
            </a:r>
          </a:p>
          <a:p>
            <a:r>
              <a:rPr lang="en-US" dirty="0" smtClean="0"/>
              <a:t>The electrons bounce back off the coating and are read by the sensor/detector and a 3D image is created</a:t>
            </a:r>
          </a:p>
          <a:p>
            <a:r>
              <a:rPr lang="en-US" dirty="0" smtClean="0"/>
              <a:t>Why does this not work on living cells?</a:t>
            </a:r>
            <a:endParaRPr lang="en-US" dirty="0"/>
          </a:p>
        </p:txBody>
      </p:sp>
      <p:pic>
        <p:nvPicPr>
          <p:cNvPr id="5" name="Content Placeholder 4" descr="113688-004-B14FDB1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55" b="-19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52650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Images</a:t>
            </a:r>
            <a:endParaRPr lang="en-US" dirty="0"/>
          </a:p>
        </p:txBody>
      </p:sp>
      <p:pic>
        <p:nvPicPr>
          <p:cNvPr id="7" name="Content Placeholder 6" descr="0dff2aff23f65b986214f3efea1bc279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8222"/>
          <a:stretch/>
        </p:blipFill>
        <p:spPr>
          <a:xfrm>
            <a:off x="150210" y="1335884"/>
            <a:ext cx="2594527" cy="3552447"/>
          </a:xfrm>
        </p:spPr>
      </p:pic>
      <p:pic>
        <p:nvPicPr>
          <p:cNvPr id="8" name="Picture 7" descr="fruitfly ey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0"/>
          <a:stretch/>
        </p:blipFill>
        <p:spPr>
          <a:xfrm>
            <a:off x="2946940" y="1570273"/>
            <a:ext cx="3261147" cy="2089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597" y="4988456"/>
            <a:ext cx="1638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Bacteriophage – A virus that kills bacteria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9777" y="3822617"/>
            <a:ext cx="290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Fruit fly’s compound eye</a:t>
            </a:r>
            <a:endParaRPr lang="en-US" dirty="0"/>
          </a:p>
        </p:txBody>
      </p:sp>
      <p:pic>
        <p:nvPicPr>
          <p:cNvPr id="11" name="Picture 10" descr="RB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9420"/>
            <a:ext cx="30480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6621" y="5727120"/>
            <a:ext cx="179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4933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Electron Microscope (TEM)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Sample is sliced extremely thin</a:t>
            </a:r>
          </a:p>
          <a:p>
            <a:r>
              <a:rPr lang="en-US" dirty="0"/>
              <a:t>Electrons pass through the sample</a:t>
            </a:r>
          </a:p>
          <a:p>
            <a:r>
              <a:rPr lang="en-US" dirty="0"/>
              <a:t>Images are produced in a 2D </a:t>
            </a:r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2" name="Content Placeholder 1" descr="te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485512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 Images</a:t>
            </a:r>
            <a:endParaRPr lang="en-US" dirty="0"/>
          </a:p>
        </p:txBody>
      </p:sp>
      <p:pic>
        <p:nvPicPr>
          <p:cNvPr id="5" name="Content Placeholder 4" descr="liposomes te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6867"/>
          <a:stretch>
            <a:fillRect/>
          </a:stretch>
        </p:blipFill>
        <p:spPr>
          <a:xfrm>
            <a:off x="0" y="831850"/>
            <a:ext cx="2698623" cy="3128366"/>
          </a:xfrm>
        </p:spPr>
      </p:pic>
      <p:pic>
        <p:nvPicPr>
          <p:cNvPr id="7" name="Content Placeholder 6" descr="algae tem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r="15541"/>
          <a:stretch>
            <a:fillRect/>
          </a:stretch>
        </p:blipFill>
        <p:spPr>
          <a:xfrm>
            <a:off x="6242050" y="831850"/>
            <a:ext cx="2901950" cy="3364072"/>
          </a:xfrm>
        </p:spPr>
      </p:pic>
      <p:sp>
        <p:nvSpPr>
          <p:cNvPr id="6" name="TextBox 5"/>
          <p:cNvSpPr txBox="1"/>
          <p:nvPr/>
        </p:nvSpPr>
        <p:spPr>
          <a:xfrm>
            <a:off x="301752" y="4129127"/>
            <a:ext cx="246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Liposome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5875" y="4470916"/>
            <a:ext cx="277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Celled Algae</a:t>
            </a:r>
            <a:endParaRPr lang="en-US" dirty="0"/>
          </a:p>
        </p:txBody>
      </p:sp>
      <p:pic>
        <p:nvPicPr>
          <p:cNvPr id="9" name="Picture 8" descr="mammal lung t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23" y="4363007"/>
            <a:ext cx="3123748" cy="2494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4250" y="3858340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Mammal 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1111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9042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cell has a Cell Membrane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Cell Membrane </a:t>
            </a:r>
            <a:r>
              <a:rPr lang="en-US" dirty="0" smtClean="0"/>
              <a:t>is a protective covering that encloses the entire cell, it separates the inside from the outside of the cell</a:t>
            </a:r>
          </a:p>
          <a:p>
            <a:r>
              <a:rPr lang="en-US" dirty="0" smtClean="0"/>
              <a:t>Inside the cell membrane is a fluid called the </a:t>
            </a:r>
            <a:r>
              <a:rPr lang="en-US" b="1" i="1" dirty="0" smtClean="0"/>
              <a:t>Cytoplasm</a:t>
            </a:r>
            <a:r>
              <a:rPr lang="en-US" dirty="0" smtClean="0"/>
              <a:t>. Most of the work in a cell is performed in the cytoplasm.</a:t>
            </a:r>
          </a:p>
          <a:p>
            <a:r>
              <a:rPr lang="en-US" dirty="0"/>
              <a:t>There are two broad categories of cells:</a:t>
            </a:r>
          </a:p>
          <a:p>
            <a:pPr lvl="1"/>
            <a:r>
              <a:rPr lang="en-US" dirty="0"/>
              <a:t>Prokaryotic </a:t>
            </a:r>
          </a:p>
          <a:p>
            <a:pPr lvl="1"/>
            <a:r>
              <a:rPr lang="en-US" dirty="0" smtClean="0"/>
              <a:t>Eukaryotic</a:t>
            </a:r>
          </a:p>
          <a:p>
            <a:r>
              <a:rPr lang="en-US" dirty="0" smtClean="0"/>
              <a:t>The difference is the location of the genetic material that the cell needs to reproduce</a:t>
            </a:r>
          </a:p>
          <a:p>
            <a:endParaRPr lang="en-US" b="1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20014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1709</TotalTime>
  <Words>896</Words>
  <Application>Microsoft Macintosh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Microscopes Allow Us to See Inside the Cell</vt:lpstr>
      <vt:lpstr>How Small Are Cells?</vt:lpstr>
      <vt:lpstr>The Light Microscope</vt:lpstr>
      <vt:lpstr>Electron Microscope</vt:lpstr>
      <vt:lpstr>Scanning Electron Microscope (SEM)</vt:lpstr>
      <vt:lpstr>SEM Images</vt:lpstr>
      <vt:lpstr>Transmission Electron Microscope (TEM)</vt:lpstr>
      <vt:lpstr>TEM Images</vt:lpstr>
      <vt:lpstr>The Cell</vt:lpstr>
      <vt:lpstr>Eukaryotic Cells</vt:lpstr>
      <vt:lpstr>Prokaryotic Cells</vt:lpstr>
      <vt:lpstr>Plant Cells</vt:lpstr>
      <vt:lpstr>Eukaryotic Cells</vt:lpstr>
      <vt:lpstr>Other Important Organelles</vt:lpstr>
      <vt:lpstr>Ribosomes</vt:lpstr>
      <vt:lpstr>Mitochondria</vt:lpstr>
      <vt:lpstr>Chloroplasts</vt:lpstr>
      <vt:lpstr>Endoplasmic Reticulum (E.R.)</vt:lpstr>
      <vt:lpstr>Golgi Apparatus</vt:lpstr>
      <vt:lpstr>Vacuoles</vt:lpstr>
      <vt:lpstr>Lysosomes</vt:lpstr>
      <vt:lpstr>Plant Cell</vt:lpstr>
      <vt:lpstr>Animal Cell</vt:lpstr>
    </vt:vector>
  </TitlesOfParts>
  <Company>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Microscopes Allow Us to See Inside the Cell</dc:title>
  <dc:creator>Staff staff</dc:creator>
  <cp:lastModifiedBy>Staff staff</cp:lastModifiedBy>
  <cp:revision>30</cp:revision>
  <dcterms:created xsi:type="dcterms:W3CDTF">2016-08-12T02:13:54Z</dcterms:created>
  <dcterms:modified xsi:type="dcterms:W3CDTF">2016-09-15T18:11:03Z</dcterms:modified>
</cp:coreProperties>
</file>