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65"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3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5BA307A-568E-4C43-A5E4-DF733803216F}" type="datetimeFigureOut">
              <a:rPr lang="en-US" smtClean="0"/>
              <a:t>12/15/16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5853B-55CC-6548-B083-52EF9D89254E}"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BA307A-568E-4C43-A5E4-DF733803216F}" type="datetimeFigureOut">
              <a:rPr lang="en-US" smtClean="0"/>
              <a:t>12/15/16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5853B-55CC-6548-B083-52EF9D8925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BA307A-568E-4C43-A5E4-DF733803216F}" type="datetimeFigureOut">
              <a:rPr lang="en-US" smtClean="0"/>
              <a:t>12/15/16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CD5853B-55CC-6548-B083-52EF9D89254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752600"/>
            <a:ext cx="3733800" cy="4114800"/>
          </a:xfrm>
        </p:spPr>
        <p:txBody>
          <a:bodyPr/>
          <a:lstStyle/>
          <a:p>
            <a:endParaRPr lang="en-US"/>
          </a:p>
        </p:txBody>
      </p:sp>
      <p:sp>
        <p:nvSpPr>
          <p:cNvPr id="5" name="Date Placeholder 4"/>
          <p:cNvSpPr>
            <a:spLocks noGrp="1"/>
          </p:cNvSpPr>
          <p:nvPr>
            <p:ph type="dt" sz="half" idx="10"/>
          </p:nvPr>
        </p:nvSpPr>
        <p:spPr>
          <a:xfrm>
            <a:off x="1014413" y="610711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52813" y="610711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81813" y="6107113"/>
            <a:ext cx="1905000" cy="457200"/>
          </a:xfrm>
        </p:spPr>
        <p:txBody>
          <a:bodyPr/>
          <a:lstStyle>
            <a:lvl1pPr>
              <a:defRPr/>
            </a:lvl1pPr>
          </a:lstStyle>
          <a:p>
            <a:fld id="{BACE82AE-7E6B-D24C-A18A-39168966A2D9}" type="slidenum">
              <a:rPr lang="en-US"/>
              <a:pPr/>
              <a:t>‹#›</a:t>
            </a:fld>
            <a:endParaRPr lang="en-US"/>
          </a:p>
        </p:txBody>
      </p:sp>
    </p:spTree>
    <p:extLst>
      <p:ext uri="{BB962C8B-B14F-4D97-AF65-F5344CB8AC3E}">
        <p14:creationId xmlns:p14="http://schemas.microsoft.com/office/powerpoint/2010/main" val="1299099303"/>
      </p:ext>
    </p:extLst>
  </p:cSld>
  <p:clrMapOvr>
    <a:masterClrMapping/>
  </p:clrMapOvr>
  <p:transition xmlns:p14="http://schemas.microsoft.com/office/powerpoint/2010/mai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BA307A-568E-4C43-A5E4-DF733803216F}" type="datetimeFigureOut">
              <a:rPr lang="en-US" smtClean="0"/>
              <a:t>12/15/16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5853B-55CC-6548-B083-52EF9D8925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5BA307A-568E-4C43-A5E4-DF733803216F}" type="datetimeFigureOut">
              <a:rPr lang="en-US" smtClean="0"/>
              <a:t>12/15/16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5853B-55CC-6548-B083-52EF9D89254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BA307A-568E-4C43-A5E4-DF733803216F}" type="datetimeFigureOut">
              <a:rPr lang="en-US" smtClean="0"/>
              <a:t>12/15/16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5853B-55CC-6548-B083-52EF9D8925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5BA307A-568E-4C43-A5E4-DF733803216F}" type="datetimeFigureOut">
              <a:rPr lang="en-US" smtClean="0"/>
              <a:t>12/15/16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D5853B-55CC-6548-B083-52EF9D8925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BA307A-568E-4C43-A5E4-DF733803216F}" type="datetimeFigureOut">
              <a:rPr lang="en-US" smtClean="0"/>
              <a:t>12/15/16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D5853B-55CC-6548-B083-52EF9D8925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A307A-568E-4C43-A5E4-DF733803216F}" type="datetimeFigureOut">
              <a:rPr lang="en-US" smtClean="0"/>
              <a:t>12/15/16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D5853B-55CC-6548-B083-52EF9D8925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BA307A-568E-4C43-A5E4-DF733803216F}" type="datetimeFigureOut">
              <a:rPr lang="en-US" smtClean="0"/>
              <a:t>12/15/16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5853B-55CC-6548-B083-52EF9D89254E}"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5BA307A-568E-4C43-A5E4-DF733803216F}" type="datetimeFigureOut">
              <a:rPr lang="en-US" smtClean="0"/>
              <a:t>12/15/16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CD5853B-55CC-6548-B083-52EF9D89254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5BA307A-568E-4C43-A5E4-DF733803216F}" type="datetimeFigureOut">
              <a:rPr lang="en-US" smtClean="0"/>
              <a:t>12/15/16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CD5853B-55CC-6548-B083-52EF9D8925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600"/>
              <a:t>HUMAN POPULATIONS HAVE UNIQUE RESPONSES TO CHANGE</a:t>
            </a:r>
          </a:p>
        </p:txBody>
      </p:sp>
      <p:sp>
        <p:nvSpPr>
          <p:cNvPr id="27651" name="Rectangle 3"/>
          <p:cNvSpPr>
            <a:spLocks noGrp="1" noChangeArrowheads="1"/>
          </p:cNvSpPr>
          <p:nvPr>
            <p:ph type="body" idx="1"/>
          </p:nvPr>
        </p:nvSpPr>
        <p:spPr>
          <a:xfrm>
            <a:off x="914400" y="1447800"/>
            <a:ext cx="8229600" cy="5029200"/>
          </a:xfrm>
        </p:spPr>
        <p:txBody>
          <a:bodyPr>
            <a:normAutofit/>
          </a:bodyPr>
          <a:lstStyle/>
          <a:p>
            <a:pPr>
              <a:lnSpc>
                <a:spcPct val="90000"/>
              </a:lnSpc>
            </a:pPr>
            <a:r>
              <a:rPr lang="en-US" sz="2800" dirty="0"/>
              <a:t>Human Populations differ from populations of other Species:  </a:t>
            </a:r>
          </a:p>
          <a:p>
            <a:pPr lvl="1">
              <a:lnSpc>
                <a:spcPct val="90000"/>
              </a:lnSpc>
            </a:pPr>
            <a:r>
              <a:rPr lang="en-US" sz="2400" dirty="0"/>
              <a:t>Humans are able to shape their environment &amp; determine their own biological reproduction</a:t>
            </a:r>
          </a:p>
          <a:p>
            <a:pPr lvl="1">
              <a:lnSpc>
                <a:spcPct val="90000"/>
              </a:lnSpc>
            </a:pPr>
            <a:r>
              <a:rPr lang="en-US" sz="2400" dirty="0"/>
              <a:t>Because humans can control many factors that limit growth, Earth</a:t>
            </a:r>
            <a:r>
              <a:rPr lang="ja-JP" altLang="en-US" sz="2400" dirty="0">
                <a:latin typeface="Arial"/>
              </a:rPr>
              <a:t>’</a:t>
            </a:r>
            <a:r>
              <a:rPr lang="en-US" sz="2400" dirty="0"/>
              <a:t>s carrying capacity for humans has increased (due to habitat expansion &amp; technology</a:t>
            </a:r>
            <a:r>
              <a:rPr lang="en-US" sz="2400" dirty="0" smtClean="0"/>
              <a:t>)</a:t>
            </a:r>
            <a:endParaRPr lang="en-US" sz="2400" dirty="0"/>
          </a:p>
        </p:txBody>
      </p:sp>
    </p:spTree>
    <p:extLst>
      <p:ext uri="{BB962C8B-B14F-4D97-AF65-F5344CB8AC3E}">
        <p14:creationId xmlns:p14="http://schemas.microsoft.com/office/powerpoint/2010/main" val="4270206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wipe(left)">
                                      <p:cBhvr>
                                        <p:cTn id="10" dur="500"/>
                                        <p:tgtEl>
                                          <p:spTgt spid="276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wipe(left)">
                                      <p:cBhvr>
                                        <p:cTn id="13"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pPr>
              <a:lnSpc>
                <a:spcPct val="90000"/>
              </a:lnSpc>
            </a:pPr>
            <a:r>
              <a:rPr lang="en-US" dirty="0"/>
              <a:t>Human Populations are Growing</a:t>
            </a:r>
          </a:p>
          <a:p>
            <a:pPr>
              <a:lnSpc>
                <a:spcPct val="90000"/>
              </a:lnSpc>
            </a:pPr>
            <a:r>
              <a:rPr lang="en-US" dirty="0"/>
              <a:t>Human Population Growth affects the Environment: </a:t>
            </a:r>
            <a:endParaRPr lang="en-US" dirty="0" smtClean="0"/>
          </a:p>
          <a:p>
            <a:pPr>
              <a:lnSpc>
                <a:spcPct val="90000"/>
              </a:lnSpc>
            </a:pPr>
            <a:r>
              <a:rPr lang="en-US" dirty="0" smtClean="0"/>
              <a:t>As </a:t>
            </a:r>
            <a:r>
              <a:rPr lang="en-US" dirty="0"/>
              <a:t>human population grows, it contributes to the decline &amp; extinction of other populations. (some say over 99% of </a:t>
            </a:r>
            <a:r>
              <a:rPr lang="en-US" dirty="0" smtClean="0"/>
              <a:t>Earth</a:t>
            </a:r>
            <a:r>
              <a:rPr lang="en-US" dirty="0" smtClean="0">
                <a:latin typeface="Arial"/>
              </a:rPr>
              <a:t>’</a:t>
            </a:r>
            <a:r>
              <a:rPr lang="en-US" dirty="0" smtClean="0"/>
              <a:t>s </a:t>
            </a:r>
            <a:r>
              <a:rPr lang="en-US" dirty="0"/>
              <a:t>total species are now extinct). </a:t>
            </a:r>
            <a:endParaRPr lang="en-US" dirty="0" smtClean="0"/>
          </a:p>
          <a:p>
            <a:pPr>
              <a:lnSpc>
                <a:spcPct val="90000"/>
              </a:lnSpc>
            </a:pPr>
            <a:r>
              <a:rPr lang="en-US" dirty="0" smtClean="0"/>
              <a:t>Human </a:t>
            </a:r>
            <a:r>
              <a:rPr lang="en-US" dirty="0"/>
              <a:t>Populations put pressure on environment in many ways (introduce new species, &amp; pollution</a:t>
            </a:r>
            <a:r>
              <a:rPr lang="en-US" dirty="0" smtClean="0"/>
              <a:t>)</a:t>
            </a:r>
            <a:endParaRPr lang="en-US" dirty="0"/>
          </a:p>
        </p:txBody>
      </p:sp>
    </p:spTree>
    <p:extLst>
      <p:ext uri="{BB962C8B-B14F-4D97-AF65-F5344CB8AC3E}">
        <p14:creationId xmlns:p14="http://schemas.microsoft.com/office/powerpoint/2010/main" val="3354216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56902" y="226772"/>
            <a:ext cx="7620000" cy="1143000"/>
          </a:xfrm>
        </p:spPr>
        <p:txBody>
          <a:bodyPr/>
          <a:lstStyle/>
          <a:p>
            <a:r>
              <a:rPr lang="en-US" dirty="0"/>
              <a:t>Habitat Expansion</a:t>
            </a:r>
          </a:p>
        </p:txBody>
      </p:sp>
      <p:sp>
        <p:nvSpPr>
          <p:cNvPr id="28675" name="Rectangle 3"/>
          <p:cNvSpPr>
            <a:spLocks noGrp="1" noChangeArrowheads="1"/>
          </p:cNvSpPr>
          <p:nvPr>
            <p:ph type="body" sz="half" idx="1"/>
          </p:nvPr>
        </p:nvSpPr>
        <p:spPr>
          <a:xfrm>
            <a:off x="0" y="1632768"/>
            <a:ext cx="4953000" cy="5225232"/>
          </a:xfrm>
        </p:spPr>
        <p:txBody>
          <a:bodyPr>
            <a:normAutofit/>
          </a:bodyPr>
          <a:lstStyle/>
          <a:p>
            <a:pPr>
              <a:lnSpc>
                <a:spcPct val="90000"/>
              </a:lnSpc>
            </a:pPr>
            <a:r>
              <a:rPr lang="en-US" sz="2800" dirty="0"/>
              <a:t>Over time, human populations have spread over nearly the entire planet.</a:t>
            </a:r>
          </a:p>
          <a:p>
            <a:pPr>
              <a:lnSpc>
                <a:spcPct val="90000"/>
              </a:lnSpc>
            </a:pPr>
            <a:r>
              <a:rPr lang="en-US" sz="2800" dirty="0"/>
              <a:t>Habitat = place where an organism can live. Humans expanded theirs allowing population growth. By adding air conditioning or heat, &amp; unique buildings, humans can build shelters to protect from harsh environments.</a:t>
            </a:r>
          </a:p>
        </p:txBody>
      </p:sp>
      <p:pic>
        <p:nvPicPr>
          <p:cNvPr id="28681" name="Picture 9"/>
          <p:cNvPicPr>
            <a:picLocks noChangeAspect="1" noChangeArrowheads="1"/>
          </p:cNvPicPr>
          <p:nvPr>
            <p:ph type="clipArt" sz="half" idx="2"/>
          </p:nvPr>
        </p:nvPicPr>
        <p:blipFill rotWithShape="1">
          <a:blip r:embed="rId2">
            <a:extLst>
              <a:ext uri="{28A0092B-C50C-407E-A947-70E740481C1C}">
                <a14:useLocalDpi xmlns:a14="http://schemas.microsoft.com/office/drawing/2010/main" val="0"/>
              </a:ext>
            </a:extLst>
          </a:blip>
          <a:srcRect t="4850"/>
          <a:stretch/>
        </p:blipFill>
        <p:spPr>
          <a:xfrm>
            <a:off x="5105400" y="332600"/>
            <a:ext cx="4038600" cy="6525399"/>
          </a:xfrm>
          <a:noFill/>
          <a:ln/>
        </p:spPr>
      </p:pic>
    </p:spTree>
    <p:extLst>
      <p:ext uri="{BB962C8B-B14F-4D97-AF65-F5344CB8AC3E}">
        <p14:creationId xmlns:p14="http://schemas.microsoft.com/office/powerpoint/2010/main" val="1603200609"/>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dissolve">
                                      <p:cBhvr>
                                        <p:cTn id="7" dur="500"/>
                                        <p:tgtEl>
                                          <p:spTgt spid="28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dissolve">
                                      <p:cBhvr>
                                        <p:cTn id="12" dur="5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dissolve">
                                      <p:cBhvr>
                                        <p:cTn id="17"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1066800" y="0"/>
            <a:ext cx="7620000" cy="1143000"/>
          </a:xfrm>
        </p:spPr>
        <p:txBody>
          <a:bodyPr/>
          <a:lstStyle/>
          <a:p>
            <a:r>
              <a:rPr lang="en-US"/>
              <a:t>Technology</a:t>
            </a:r>
          </a:p>
        </p:txBody>
      </p:sp>
      <p:sp>
        <p:nvSpPr>
          <p:cNvPr id="29699" name="Rectangle 1027"/>
          <p:cNvSpPr>
            <a:spLocks noGrp="1" noChangeArrowheads="1"/>
          </p:cNvSpPr>
          <p:nvPr>
            <p:ph type="body" sz="half" idx="1"/>
          </p:nvPr>
        </p:nvSpPr>
        <p:spPr>
          <a:xfrm>
            <a:off x="105842" y="1405994"/>
            <a:ext cx="9038158" cy="2861206"/>
          </a:xfrm>
        </p:spPr>
        <p:txBody>
          <a:bodyPr>
            <a:normAutofit fontScale="92500"/>
          </a:bodyPr>
          <a:lstStyle/>
          <a:p>
            <a:pPr>
              <a:lnSpc>
                <a:spcPct val="90000"/>
              </a:lnSpc>
            </a:pPr>
            <a:r>
              <a:rPr lang="en-US" sz="2400" dirty="0"/>
              <a:t>Humans have found a way to fit themselves into almost every climate by altering their clothing, shelter, diet, &amp; means of transportation.</a:t>
            </a:r>
          </a:p>
          <a:p>
            <a:pPr>
              <a:lnSpc>
                <a:spcPct val="90000"/>
              </a:lnSpc>
            </a:pPr>
            <a:r>
              <a:rPr lang="en-US" sz="2400" dirty="0"/>
              <a:t>Scientific discoveries &amp; technology(better sanitation, medical care) have increased the standard of living and life expectancy of many humans.</a:t>
            </a:r>
          </a:p>
          <a:p>
            <a:pPr>
              <a:lnSpc>
                <a:spcPct val="90000"/>
              </a:lnSpc>
            </a:pPr>
            <a:r>
              <a:rPr lang="en-US" sz="2400" dirty="0"/>
              <a:t>Important goods (food/shelter) are shipped around the world; water (a limited resource) can be transported through pipes to irrigate fields or reach dry areas and it can be purified to drink or be released back into the environment.</a:t>
            </a:r>
          </a:p>
        </p:txBody>
      </p:sp>
      <p:pic>
        <p:nvPicPr>
          <p:cNvPr id="29701" name="Picture 1029"/>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0" y="4191000"/>
            <a:ext cx="8534400" cy="2667000"/>
          </a:xfrm>
          <a:noFill/>
          <a:ln/>
        </p:spPr>
      </p:pic>
    </p:spTree>
    <p:extLst>
      <p:ext uri="{BB962C8B-B14F-4D97-AF65-F5344CB8AC3E}">
        <p14:creationId xmlns:p14="http://schemas.microsoft.com/office/powerpoint/2010/main" val="1296213862"/>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7620000" cy="1143000"/>
          </a:xfrm>
        </p:spPr>
        <p:txBody>
          <a:bodyPr>
            <a:normAutofit fontScale="90000"/>
          </a:bodyPr>
          <a:lstStyle/>
          <a:p>
            <a:r>
              <a:rPr lang="en-US" dirty="0"/>
              <a:t>History of Human Population Growth</a:t>
            </a:r>
          </a:p>
        </p:txBody>
      </p:sp>
      <p:sp>
        <p:nvSpPr>
          <p:cNvPr id="30723" name="Rectangle 3"/>
          <p:cNvSpPr>
            <a:spLocks noGrp="1" noChangeArrowheads="1"/>
          </p:cNvSpPr>
          <p:nvPr>
            <p:ph type="body" sz="half" idx="1"/>
          </p:nvPr>
        </p:nvSpPr>
        <p:spPr>
          <a:xfrm>
            <a:off x="0" y="1524000"/>
            <a:ext cx="8077200" cy="2590800"/>
          </a:xfrm>
        </p:spPr>
        <p:txBody>
          <a:bodyPr/>
          <a:lstStyle/>
          <a:p>
            <a:pPr>
              <a:lnSpc>
                <a:spcPct val="90000"/>
              </a:lnSpc>
            </a:pPr>
            <a:r>
              <a:rPr lang="en-US" sz="2800" dirty="0"/>
              <a:t>Until 300 years ago, human population grew slowly (disease/climate/limited resources/early deaths)</a:t>
            </a:r>
          </a:p>
          <a:p>
            <a:pPr>
              <a:lnSpc>
                <a:spcPct val="90000"/>
              </a:lnSpc>
            </a:pPr>
            <a:r>
              <a:rPr lang="en-US" sz="2800" dirty="0"/>
              <a:t>Today, populations in much of the world are increasing rapidly due to 3 main things:</a:t>
            </a:r>
          </a:p>
          <a:p>
            <a:pPr lvl="1">
              <a:lnSpc>
                <a:spcPct val="90000"/>
              </a:lnSpc>
            </a:pPr>
            <a:r>
              <a:rPr lang="en-US" sz="2400" baseline="30000" dirty="0"/>
              <a:t>1</a:t>
            </a:r>
            <a:r>
              <a:rPr lang="en-US" sz="2400" dirty="0"/>
              <a:t>Availability of resources;</a:t>
            </a:r>
            <a:r>
              <a:rPr lang="en-US" sz="2400" baseline="30000" dirty="0"/>
              <a:t>2</a:t>
            </a:r>
            <a:r>
              <a:rPr lang="en-US" sz="2400" dirty="0"/>
              <a:t>lack of predators; </a:t>
            </a:r>
            <a:r>
              <a:rPr lang="en-US" sz="2400" baseline="30000" dirty="0"/>
              <a:t>3</a:t>
            </a:r>
            <a:r>
              <a:rPr lang="en-US" sz="2400" dirty="0"/>
              <a:t>survival of offspring to reproductive age.</a:t>
            </a:r>
          </a:p>
        </p:txBody>
      </p:sp>
      <p:pic>
        <p:nvPicPr>
          <p:cNvPr id="30725" name="Picture 5"/>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1693472" y="4263620"/>
            <a:ext cx="7450527" cy="2594380"/>
          </a:xfrm>
          <a:noFill/>
          <a:ln/>
        </p:spPr>
      </p:pic>
    </p:spTree>
    <p:extLst>
      <p:ext uri="{BB962C8B-B14F-4D97-AF65-F5344CB8AC3E}">
        <p14:creationId xmlns:p14="http://schemas.microsoft.com/office/powerpoint/2010/main" val="2862973134"/>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wipe(left)">
                                      <p:cBhvr>
                                        <p:cTn id="7" dur="500"/>
                                        <p:tgtEl>
                                          <p:spTgt spid="307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wipe(left)">
                                      <p:cBhvr>
                                        <p:cTn id="12" dur="500"/>
                                        <p:tgtEl>
                                          <p:spTgt spid="30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wipe(left)">
                                      <p:cBhvr>
                                        <p:cTn id="17" dur="500"/>
                                        <p:tgtEl>
                                          <p:spTgt spid="30723">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0723">
                                            <p:txEl>
                                              <p:pRg st="2" end="2"/>
                                            </p:txEl>
                                          </p:spTgt>
                                        </p:tgtEl>
                                        <p:attrNameLst>
                                          <p:attrName>style.visibility</p:attrName>
                                        </p:attrNameLst>
                                      </p:cBhvr>
                                      <p:to>
                                        <p:strVal val="visible"/>
                                      </p:to>
                                    </p:set>
                                    <p:animEffect transition="in" filter="wipe(left)">
                                      <p:cBhvr>
                                        <p:cTn id="20"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0"/>
            <a:ext cx="7620000" cy="1143000"/>
          </a:xfrm>
        </p:spPr>
        <p:txBody>
          <a:bodyPr/>
          <a:lstStyle/>
          <a:p>
            <a:r>
              <a:rPr lang="en-US" dirty="0"/>
              <a:t>Population Projections</a:t>
            </a:r>
          </a:p>
        </p:txBody>
      </p:sp>
      <p:sp>
        <p:nvSpPr>
          <p:cNvPr id="31747" name="Rectangle 3"/>
          <p:cNvSpPr>
            <a:spLocks noGrp="1" noChangeArrowheads="1"/>
          </p:cNvSpPr>
          <p:nvPr>
            <p:ph type="body" idx="1"/>
          </p:nvPr>
        </p:nvSpPr>
        <p:spPr>
          <a:xfrm>
            <a:off x="-1" y="1453175"/>
            <a:ext cx="9011697" cy="5404825"/>
          </a:xfrm>
        </p:spPr>
        <p:txBody>
          <a:bodyPr>
            <a:normAutofit lnSpcReduction="10000"/>
          </a:bodyPr>
          <a:lstStyle/>
          <a:p>
            <a:pPr>
              <a:lnSpc>
                <a:spcPct val="90000"/>
              </a:lnSpc>
            </a:pPr>
            <a:r>
              <a:rPr lang="en-US" sz="2800" dirty="0"/>
              <a:t>Scientists make predictions called population projections to help prepare for the future.  These forecast how a population will change, based on its present size &amp; age structure(&amp; ages of people having kids, average # of kids they have, life expectancy &amp; health in a population).</a:t>
            </a:r>
          </a:p>
          <a:p>
            <a:pPr>
              <a:lnSpc>
                <a:spcPct val="90000"/>
              </a:lnSpc>
            </a:pPr>
            <a:r>
              <a:rPr lang="en-US" sz="2800" dirty="0"/>
              <a:t>Government agencies, resource managers &amp; economists use projections to plan to meet future needs of a population.</a:t>
            </a:r>
          </a:p>
          <a:p>
            <a:pPr>
              <a:lnSpc>
                <a:spcPct val="90000"/>
              </a:lnSpc>
            </a:pPr>
            <a:r>
              <a:rPr lang="en-US" sz="2800" dirty="0"/>
              <a:t>Factors affecting population growth vary from society to society: </a:t>
            </a:r>
          </a:p>
          <a:p>
            <a:pPr lvl="1">
              <a:lnSpc>
                <a:spcPct val="90000"/>
              </a:lnSpc>
            </a:pPr>
            <a:r>
              <a:rPr lang="en-US" sz="2400" dirty="0"/>
              <a:t>HIV/AIDS have lowered population projections in some African countries for 2015 by 18%.  In Botswana, the average life expectancy dropped from 63 (in </a:t>
            </a:r>
            <a:r>
              <a:rPr lang="en-US" sz="2400" dirty="0" smtClean="0"/>
              <a:t>late 80s</a:t>
            </a:r>
            <a:r>
              <a:rPr lang="en-US" sz="2400" dirty="0"/>
              <a:t>) to 32 years in 2003. Because many who die are in reproductive years, this could greatly affect population.</a:t>
            </a:r>
          </a:p>
          <a:p>
            <a:pPr>
              <a:lnSpc>
                <a:spcPct val="90000"/>
              </a:lnSpc>
            </a:pPr>
            <a:endParaRPr lang="en-US" sz="2800" dirty="0"/>
          </a:p>
        </p:txBody>
      </p:sp>
    </p:spTree>
    <p:extLst>
      <p:ext uri="{BB962C8B-B14F-4D97-AF65-F5344CB8AC3E}">
        <p14:creationId xmlns:p14="http://schemas.microsoft.com/office/powerpoint/2010/main" val="2897017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dissolve">
                                      <p:cBhvr>
                                        <p:cTn id="17" dur="500"/>
                                        <p:tgtEl>
                                          <p:spTgt spid="31747">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1747">
                                            <p:txEl>
                                              <p:pRg st="3" end="3"/>
                                            </p:txEl>
                                          </p:spTgt>
                                        </p:tgtEl>
                                        <p:attrNameLst>
                                          <p:attrName>style.visibility</p:attrName>
                                        </p:attrNameLst>
                                      </p:cBhvr>
                                      <p:to>
                                        <p:strVal val="visible"/>
                                      </p:to>
                                    </p:set>
                                    <p:animEffect transition="in" filter="dissolve">
                                      <p:cBhvr>
                                        <p:cTn id="20"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7620000" cy="1143000"/>
          </a:xfrm>
        </p:spPr>
        <p:txBody>
          <a:bodyPr/>
          <a:lstStyle/>
          <a:p>
            <a:r>
              <a:rPr lang="en-US"/>
              <a:t>Introduce New Species</a:t>
            </a:r>
          </a:p>
        </p:txBody>
      </p:sp>
      <p:sp>
        <p:nvSpPr>
          <p:cNvPr id="32771" name="Rectangle 3"/>
          <p:cNvSpPr>
            <a:spLocks noGrp="1" noChangeArrowheads="1"/>
          </p:cNvSpPr>
          <p:nvPr>
            <p:ph type="body" sz="half" idx="1"/>
          </p:nvPr>
        </p:nvSpPr>
        <p:spPr>
          <a:xfrm>
            <a:off x="0" y="1587411"/>
            <a:ext cx="6290044" cy="5103069"/>
          </a:xfrm>
        </p:spPr>
        <p:txBody>
          <a:bodyPr>
            <a:normAutofit/>
          </a:bodyPr>
          <a:lstStyle/>
          <a:p>
            <a:r>
              <a:rPr lang="en-US" sz="2400" dirty="0"/>
              <a:t>Travelers have introduced new species to areas both on purpose &amp; accidentally.  Many new species have benefits (beauty/food) but some cause great harm to ecosystems. </a:t>
            </a:r>
          </a:p>
          <a:p>
            <a:pPr lvl="1"/>
            <a:r>
              <a:rPr lang="en-US" sz="2000" dirty="0"/>
              <a:t>Zebra Mussel accidentally released into Great Lakes region from Europe by ocean vessel.  No natural predators, so reproduced greatly to compete with native species for food, &amp; is negatively affecting water </a:t>
            </a:r>
            <a:r>
              <a:rPr lang="en-US" sz="2000" dirty="0" smtClean="0"/>
              <a:t>quality, especially in the Midwest</a:t>
            </a:r>
          </a:p>
          <a:p>
            <a:pPr lvl="1"/>
            <a:r>
              <a:rPr lang="en-US" sz="2000" dirty="0" smtClean="0"/>
              <a:t>Kudzu </a:t>
            </a:r>
            <a:r>
              <a:rPr lang="en-US" sz="2000" dirty="0"/>
              <a:t>plant imported from Japan into Southeast to keep soil from washing away. Its starch is key ingredient in some Asian recipes.  But grew too fast &amp; too far (about a foot/day) killing trees &amp; other plants in habitat.</a:t>
            </a:r>
          </a:p>
        </p:txBody>
      </p:sp>
      <p:pic>
        <p:nvPicPr>
          <p:cNvPr id="32773" name="Picture 5"/>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53200" y="0"/>
            <a:ext cx="2590800" cy="6858000"/>
          </a:xfrm>
          <a:noFill/>
          <a:ln/>
        </p:spPr>
      </p:pic>
    </p:spTree>
    <p:extLst>
      <p:ext uri="{BB962C8B-B14F-4D97-AF65-F5344CB8AC3E}">
        <p14:creationId xmlns:p14="http://schemas.microsoft.com/office/powerpoint/2010/main" val="832635254"/>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7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277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90600" y="0"/>
            <a:ext cx="7620000" cy="1143000"/>
          </a:xfrm>
        </p:spPr>
        <p:txBody>
          <a:bodyPr/>
          <a:lstStyle/>
          <a:p>
            <a:r>
              <a:rPr lang="en-US"/>
              <a:t>Pollution</a:t>
            </a:r>
          </a:p>
        </p:txBody>
      </p:sp>
      <p:sp>
        <p:nvSpPr>
          <p:cNvPr id="33795" name="Rectangle 3"/>
          <p:cNvSpPr>
            <a:spLocks noGrp="1" noChangeArrowheads="1"/>
          </p:cNvSpPr>
          <p:nvPr>
            <p:ph type="body" sz="half" idx="1"/>
          </p:nvPr>
        </p:nvSpPr>
        <p:spPr>
          <a:xfrm>
            <a:off x="114220" y="1381847"/>
            <a:ext cx="9029779" cy="3352800"/>
          </a:xfrm>
        </p:spPr>
        <p:txBody>
          <a:bodyPr>
            <a:normAutofit/>
          </a:bodyPr>
          <a:lstStyle/>
          <a:p>
            <a:pPr>
              <a:lnSpc>
                <a:spcPct val="90000"/>
              </a:lnSpc>
            </a:pPr>
            <a:r>
              <a:rPr lang="en-US" sz="2400" dirty="0"/>
              <a:t>Pollution= addition of harmful substances to environment.  </a:t>
            </a:r>
          </a:p>
          <a:p>
            <a:pPr>
              <a:lnSpc>
                <a:spcPct val="90000"/>
              </a:lnSpc>
            </a:pPr>
            <a:r>
              <a:rPr lang="en-US" sz="2400" dirty="0"/>
              <a:t>Hog farming has grown &amp; caused a lot of pollution. Between </a:t>
            </a:r>
            <a:r>
              <a:rPr lang="en-US" sz="2400" dirty="0" smtClean="0"/>
              <a:t>1987-2001, North </a:t>
            </a:r>
            <a:r>
              <a:rPr lang="en-US" sz="2400" dirty="0"/>
              <a:t>Carolina hog population grew from 2.6-10 million (50,000 tons of waste/day, affecting water supplies, soil &amp; air quality).</a:t>
            </a:r>
          </a:p>
          <a:p>
            <a:pPr>
              <a:lnSpc>
                <a:spcPct val="90000"/>
              </a:lnSpc>
            </a:pPr>
            <a:r>
              <a:rPr lang="en-US" sz="2400" dirty="0"/>
              <a:t>Chemical dumping from industries &amp; pesticide runoff from nearby farms has caused pollution in the Salton Sea in CA. The rivers running into it carry high levels of harmful chemicals, causing weaker egg shells for local birds (so birds die) and malformed fish.</a:t>
            </a:r>
          </a:p>
        </p:txBody>
      </p:sp>
      <p:pic>
        <p:nvPicPr>
          <p:cNvPr id="33797" name="Picture 5"/>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1920278" y="4640190"/>
            <a:ext cx="7223722" cy="2217809"/>
          </a:xfrm>
          <a:noFill/>
          <a:ln/>
        </p:spPr>
      </p:pic>
    </p:spTree>
    <p:extLst>
      <p:ext uri="{BB962C8B-B14F-4D97-AF65-F5344CB8AC3E}">
        <p14:creationId xmlns:p14="http://schemas.microsoft.com/office/powerpoint/2010/main" val="2976298950"/>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dissolve">
                                      <p:cBhvr>
                                        <p:cTn id="7" dur="5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dissolve">
                                      <p:cBhvr>
                                        <p:cTn id="12" dur="5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dissolve">
                                      <p:cBhvr>
                                        <p:cTn id="17" dur="500"/>
                                        <p:tgtEl>
                                          <p:spTgt spid="337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dissolve">
                                      <p:cBhvr>
                                        <p:cTn id="22"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6800" y="0"/>
            <a:ext cx="7620000" cy="1143000"/>
          </a:xfrm>
        </p:spPr>
        <p:txBody>
          <a:bodyPr/>
          <a:lstStyle/>
          <a:p>
            <a:r>
              <a:rPr lang="en-US"/>
              <a:t>OVERFISHING</a:t>
            </a:r>
          </a:p>
        </p:txBody>
      </p:sp>
      <p:sp>
        <p:nvSpPr>
          <p:cNvPr id="34819" name="Rectangle 3"/>
          <p:cNvSpPr>
            <a:spLocks noGrp="1" noChangeArrowheads="1"/>
          </p:cNvSpPr>
          <p:nvPr>
            <p:ph type="body" sz="half" idx="1"/>
          </p:nvPr>
        </p:nvSpPr>
        <p:spPr>
          <a:xfrm>
            <a:off x="249106" y="2077284"/>
            <a:ext cx="7643689" cy="4000237"/>
          </a:xfrm>
        </p:spPr>
        <p:txBody>
          <a:bodyPr/>
          <a:lstStyle/>
          <a:p>
            <a:pPr>
              <a:lnSpc>
                <a:spcPct val="90000"/>
              </a:lnSpc>
            </a:pPr>
            <a:r>
              <a:rPr lang="en-US" sz="2400" dirty="0"/>
              <a:t>Many species of fish/crustaceans have been overfished with better techniques, that if they can</a:t>
            </a:r>
            <a:r>
              <a:rPr lang="ja-JP" altLang="en-US" sz="2400" dirty="0">
                <a:latin typeface="Arial"/>
              </a:rPr>
              <a:t>’</a:t>
            </a:r>
            <a:r>
              <a:rPr lang="en-US" sz="2400" dirty="0"/>
              <a:t>t reproduce quickly enough, their populations may not recover.</a:t>
            </a:r>
          </a:p>
          <a:p>
            <a:pPr>
              <a:lnSpc>
                <a:spcPct val="90000"/>
              </a:lnSpc>
            </a:pPr>
            <a:r>
              <a:rPr lang="en-US" sz="2400" dirty="0"/>
              <a:t>The demand for lobster increased so much in recent times, that areas fished for years are now barely supplying any, and they are smaller.</a:t>
            </a:r>
          </a:p>
          <a:p>
            <a:pPr>
              <a:lnSpc>
                <a:spcPct val="90000"/>
              </a:lnSpc>
            </a:pPr>
            <a:r>
              <a:rPr lang="en-US" sz="2400" dirty="0"/>
              <a:t>Laws have been enforced to help the populations to recover; females with eggs must be released, only mature lobsters may be kept.  </a:t>
            </a:r>
          </a:p>
        </p:txBody>
      </p:sp>
      <p:sp>
        <p:nvSpPr>
          <p:cNvPr id="2" name="ClipArt Placeholder 1"/>
          <p:cNvSpPr>
            <a:spLocks noGrp="1"/>
          </p:cNvSpPr>
          <p:nvPr>
            <p:ph type="clipArt" sz="half" idx="2"/>
          </p:nvPr>
        </p:nvSpPr>
        <p:spPr/>
      </p:sp>
    </p:spTree>
    <p:extLst>
      <p:ext uri="{BB962C8B-B14F-4D97-AF65-F5344CB8AC3E}">
        <p14:creationId xmlns:p14="http://schemas.microsoft.com/office/powerpoint/2010/main" val="662064638"/>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left)">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6</TotalTime>
  <Words>759</Words>
  <Application>Microsoft Macintosh PowerPoint</Application>
  <PresentationFormat>On-screen Show (4:3)</PresentationFormat>
  <Paragraphs>37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Module</vt:lpstr>
      <vt:lpstr>HUMAN POPULATIONS HAVE UNIQUE RESPONSES TO CHANGE</vt:lpstr>
      <vt:lpstr>Continued</vt:lpstr>
      <vt:lpstr>Habitat Expansion</vt:lpstr>
      <vt:lpstr>Technology</vt:lpstr>
      <vt:lpstr>History of Human Population Growth</vt:lpstr>
      <vt:lpstr>Population Projections</vt:lpstr>
      <vt:lpstr>Introduce New Species</vt:lpstr>
      <vt:lpstr>Pollution</vt:lpstr>
      <vt:lpstr>OVERFISHING</vt:lpstr>
    </vt:vector>
  </TitlesOfParts>
  <Company>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POPULATIONS HAVE UNIQUE RESPONSES TO CHANGE</dc:title>
  <dc:creator>Staff staff</dc:creator>
  <cp:lastModifiedBy>Staff staff</cp:lastModifiedBy>
  <cp:revision>1</cp:revision>
  <dcterms:created xsi:type="dcterms:W3CDTF">2016-12-15T18:16:13Z</dcterms:created>
  <dcterms:modified xsi:type="dcterms:W3CDTF">2016-12-15T18:22:38Z</dcterms:modified>
</cp:coreProperties>
</file>